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9" r:id="rId5"/>
    <p:sldId id="258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6916-876D-4951-A048-610919EF08DB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686-A41F-4040-92E6-4B8D5F0D4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48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6916-876D-4951-A048-610919EF08DB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686-A41F-4040-92E6-4B8D5F0D4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41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6916-876D-4951-A048-610919EF08DB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686-A41F-4040-92E6-4B8D5F0D4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14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6916-876D-4951-A048-610919EF08DB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686-A41F-4040-92E6-4B8D5F0D4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88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6916-876D-4951-A048-610919EF08DB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686-A41F-4040-92E6-4B8D5F0D4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5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6916-876D-4951-A048-610919EF08DB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686-A41F-4040-92E6-4B8D5F0D4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54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6916-876D-4951-A048-610919EF08DB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686-A41F-4040-92E6-4B8D5F0D4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13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6916-876D-4951-A048-610919EF08DB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686-A41F-4040-92E6-4B8D5F0D4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9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6916-876D-4951-A048-610919EF08DB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686-A41F-4040-92E6-4B8D5F0D4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23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6916-876D-4951-A048-610919EF08DB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686-A41F-4040-92E6-4B8D5F0D4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64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6916-876D-4951-A048-610919EF08DB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686-A41F-4040-92E6-4B8D5F0D4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05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6916-876D-4951-A048-610919EF08DB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3686-A41F-4040-92E6-4B8D5F0D4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7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9942"/>
            <a:ext cx="1347788" cy="146685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240918" cy="17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s-ES" sz="4800" dirty="0" smtClean="0"/>
              <a:t>¿Cómo se relacionan los tres aspectos de la </a:t>
            </a:r>
            <a:r>
              <a:rPr lang="es-ES" sz="4800" dirty="0" err="1" smtClean="0"/>
              <a:t>NzH</a:t>
            </a:r>
            <a:r>
              <a:rPr lang="es-ES" sz="4800" dirty="0" smtClean="0"/>
              <a:t>?</a:t>
            </a:r>
          </a:p>
          <a:p>
            <a:endParaRPr lang="es-ES" sz="4800" dirty="0" smtClean="0"/>
          </a:p>
          <a:p>
            <a:r>
              <a:rPr lang="es-ES" sz="4800" smtClean="0"/>
              <a:t>¿</a:t>
            </a:r>
            <a:r>
              <a:rPr lang="es-ES" sz="4800" dirty="0"/>
              <a:t>C</a:t>
            </a:r>
            <a:r>
              <a:rPr lang="es-ES" sz="4800" smtClean="0"/>
              <a:t>ómo </a:t>
            </a:r>
            <a:r>
              <a:rPr lang="es-ES" sz="4800" dirty="0" smtClean="0"/>
              <a:t>conectar la noción de </a:t>
            </a:r>
            <a:r>
              <a:rPr lang="es-ES" sz="4800" dirty="0" err="1" smtClean="0"/>
              <a:t>NzH</a:t>
            </a:r>
            <a:r>
              <a:rPr lang="es-ES" sz="4800" dirty="0" smtClean="0"/>
              <a:t> </a:t>
            </a:r>
            <a:r>
              <a:rPr lang="es-ES" sz="4800" dirty="0"/>
              <a:t>con la realidad sustantiva que es cada </a:t>
            </a:r>
            <a:r>
              <a:rPr lang="es-ES" sz="4800" i="1" dirty="0" smtClean="0"/>
              <a:t>persona</a:t>
            </a:r>
            <a:r>
              <a:rPr lang="es-ES" sz="4800" dirty="0" smtClean="0"/>
              <a:t> concreta?</a:t>
            </a:r>
          </a:p>
          <a:p>
            <a:endParaRPr lang="es-ES" sz="4800" dirty="0" smtClean="0"/>
          </a:p>
          <a:p>
            <a:r>
              <a:rPr lang="es-ES" sz="4800" dirty="0" smtClean="0"/>
              <a:t>¿Ontología de la diferencia?</a:t>
            </a:r>
          </a:p>
        </p:txBody>
      </p:sp>
    </p:spTree>
    <p:extLst>
      <p:ext uri="{BB962C8B-B14F-4D97-AF65-F5344CB8AC3E}">
        <p14:creationId xmlns:p14="http://schemas.microsoft.com/office/powerpoint/2010/main" val="8496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372" y="116632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Diferencia comparativa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2372" y="6241876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/>
              <a:t>Diferencia constitutiva</a:t>
            </a:r>
            <a:endParaRPr lang="es-ES" sz="4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04" y="803628"/>
            <a:ext cx="3024336" cy="2265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3" y="3659426"/>
            <a:ext cx="4296478" cy="25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168352"/>
          </a:xfrm>
        </p:spPr>
        <p:txBody>
          <a:bodyPr/>
          <a:lstStyle/>
          <a:p>
            <a:r>
              <a:rPr lang="es-ES" dirty="0" smtClean="0"/>
              <a:t>Autoconocimiento mediante </a:t>
            </a:r>
            <a:r>
              <a:rPr lang="es-ES" dirty="0"/>
              <a:t>el conocimiento de las </a:t>
            </a:r>
            <a:r>
              <a:rPr lang="es-ES" dirty="0" smtClean="0"/>
              <a:t>diferencias</a:t>
            </a:r>
          </a:p>
          <a:p>
            <a:endParaRPr lang="es-ES" dirty="0" smtClean="0"/>
          </a:p>
          <a:p>
            <a:r>
              <a:rPr lang="es-ES" dirty="0" smtClean="0"/>
              <a:t>Autorrealización como un </a:t>
            </a:r>
            <a:r>
              <a:rPr lang="es-ES" dirty="0"/>
              <a:t>proceso de </a:t>
            </a:r>
            <a:r>
              <a:rPr lang="es-ES" dirty="0" smtClean="0"/>
              <a:t>diferenciación</a:t>
            </a: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922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¿Diferencias o diferencia? La cuestión de la unidad de la persona</a:t>
            </a:r>
          </a:p>
          <a:p>
            <a:endParaRPr lang="es-ES" dirty="0" smtClean="0"/>
          </a:p>
          <a:p>
            <a:r>
              <a:rPr lang="es-ES" dirty="0"/>
              <a:t>La diferencia constitutiva solo puede ser una y única, pues constituye a un ser uno y </a:t>
            </a:r>
            <a:r>
              <a:rPr lang="es-ES" dirty="0" smtClean="0"/>
              <a:t>único</a:t>
            </a:r>
          </a:p>
          <a:p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diferencia constitutiva, en realidad, se identifica con la propia sustancia que </a:t>
            </a:r>
            <a:r>
              <a:rPr lang="es-ES" dirty="0" smtClean="0"/>
              <a:t>constituye: “La diferencia es la forma en la materia” (Aristóteles, </a:t>
            </a:r>
            <a:r>
              <a:rPr lang="es-ES" i="1" dirty="0" smtClean="0"/>
              <a:t>Partes de los Animales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 smtClean="0"/>
              <a:t>En </a:t>
            </a:r>
            <a:r>
              <a:rPr lang="es-ES" dirty="0"/>
              <a:t>el caso </a:t>
            </a:r>
            <a:r>
              <a:rPr lang="es-ES" dirty="0" smtClean="0"/>
              <a:t>del </a:t>
            </a:r>
            <a:r>
              <a:rPr lang="es-ES" dirty="0"/>
              <a:t>ser humano, la diferencia constitutiva </a:t>
            </a:r>
            <a:r>
              <a:rPr lang="es-ES" dirty="0" smtClean="0"/>
              <a:t>es </a:t>
            </a:r>
            <a:r>
              <a:rPr lang="es-ES" dirty="0"/>
              <a:t>la propia </a:t>
            </a:r>
            <a:r>
              <a:rPr lang="es-ES" dirty="0" smtClean="0"/>
              <a:t>persona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21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Problema </a:t>
            </a:r>
            <a:r>
              <a:rPr lang="es-ES" dirty="0"/>
              <a:t>de la inteligibilidad de la </a:t>
            </a:r>
            <a:r>
              <a:rPr lang="es-ES" dirty="0" smtClean="0"/>
              <a:t>diferencia, </a:t>
            </a:r>
            <a:r>
              <a:rPr lang="es-ES" dirty="0"/>
              <a:t>de lo individual </a:t>
            </a:r>
            <a:r>
              <a:rPr lang="es-ES" dirty="0" smtClean="0"/>
              <a:t>concreto, de </a:t>
            </a:r>
            <a:r>
              <a:rPr lang="es-ES" dirty="0"/>
              <a:t>la </a:t>
            </a:r>
            <a:r>
              <a:rPr lang="es-ES" dirty="0" smtClean="0"/>
              <a:t>persona</a:t>
            </a:r>
          </a:p>
          <a:p>
            <a:endParaRPr lang="es-ES" dirty="0"/>
          </a:p>
          <a:p>
            <a:r>
              <a:rPr lang="es-ES" dirty="0" smtClean="0"/>
              <a:t>Otro modo de conocimiento (</a:t>
            </a:r>
            <a:r>
              <a:rPr lang="es-ES" i="1" dirty="0" err="1" smtClean="0"/>
              <a:t>alle</a:t>
            </a:r>
            <a:r>
              <a:rPr lang="es-ES" i="1" dirty="0" smtClean="0"/>
              <a:t> gnosis</a:t>
            </a:r>
            <a:r>
              <a:rPr lang="es-ES" dirty="0" smtClean="0"/>
              <a:t>): ciencias, artes, religión, filosofía, tradiciones sapienciales, meditación, contemplación</a:t>
            </a:r>
            <a:r>
              <a:rPr lang="es-ES" smtClean="0"/>
              <a:t>, reflexión, experiencia </a:t>
            </a:r>
            <a:r>
              <a:rPr lang="es-ES" dirty="0" smtClean="0"/>
              <a:t>cotidiana, diálogo, metáfora, analogía…</a:t>
            </a:r>
          </a:p>
          <a:p>
            <a:endParaRPr lang="es-ES" dirty="0" smtClean="0"/>
          </a:p>
          <a:p>
            <a:r>
              <a:rPr lang="es-ES" dirty="0" smtClean="0"/>
              <a:t>Estas </a:t>
            </a:r>
            <a:r>
              <a:rPr lang="es-ES" dirty="0"/>
              <a:t>fuentes de </a:t>
            </a:r>
            <a:r>
              <a:rPr lang="es-ES" dirty="0" smtClean="0"/>
              <a:t>conocimiento, ¿responden </a:t>
            </a:r>
            <a:r>
              <a:rPr lang="es-ES" dirty="0"/>
              <a:t>ante el tribunal de la </a:t>
            </a:r>
            <a:r>
              <a:rPr lang="es-ES" dirty="0" smtClean="0"/>
              <a:t>verdad?, ¿relativismo?</a:t>
            </a:r>
          </a:p>
        </p:txBody>
      </p:sp>
    </p:spTree>
    <p:extLst>
      <p:ext uri="{BB962C8B-B14F-4D97-AF65-F5344CB8AC3E}">
        <p14:creationId xmlns:p14="http://schemas.microsoft.com/office/powerpoint/2010/main" val="9832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700808"/>
            <a:ext cx="7956376" cy="5184576"/>
          </a:xfrm>
          <a:solidFill>
            <a:schemeClr val="bg1">
              <a:alpha val="42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Verdad práctica:</a:t>
            </a:r>
          </a:p>
          <a:p>
            <a:endParaRPr lang="es-ES" dirty="0" smtClean="0"/>
          </a:p>
          <a:p>
            <a:r>
              <a:rPr lang="es-ES" dirty="0"/>
              <a:t>“Lo que hay que hacer después de haber aprendido </a:t>
            </a:r>
            <a:r>
              <a:rPr lang="es-ES" dirty="0" smtClean="0"/>
              <a:t>lo </a:t>
            </a:r>
            <a:r>
              <a:rPr lang="es-ES" dirty="0"/>
              <a:t>aprendemos haciéndolo</a:t>
            </a:r>
            <a:r>
              <a:rPr lang="es-ES" dirty="0" smtClean="0"/>
              <a:t>” (Aristóteles, </a:t>
            </a:r>
            <a:r>
              <a:rPr lang="es-ES" i="1" dirty="0" smtClean="0"/>
              <a:t>EN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r>
              <a:rPr lang="es-ES" dirty="0" smtClean="0"/>
              <a:t>Para conocernos </a:t>
            </a:r>
            <a:r>
              <a:rPr lang="es-ES" dirty="0"/>
              <a:t>con verdad  (“conócete a ti mismo”), tenemos que hacernos (“llega a ser el que eres</a:t>
            </a:r>
            <a:r>
              <a:rPr lang="es-ES" dirty="0" smtClean="0"/>
              <a:t>”)</a:t>
            </a:r>
          </a:p>
          <a:p>
            <a:endParaRPr lang="es-ES" dirty="0" smtClean="0"/>
          </a:p>
          <a:p>
            <a:r>
              <a:rPr lang="es-ES" dirty="0" smtClean="0"/>
              <a:t>Círculo virtuoso iniciado en la </a:t>
            </a:r>
            <a:r>
              <a:rPr lang="es-ES" i="1" dirty="0" err="1" smtClean="0"/>
              <a:t>paideia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6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25" y="3717032"/>
            <a:ext cx="5238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36599" y="6453336"/>
            <a:ext cx="1571905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i="1" dirty="0" err="1" smtClean="0"/>
              <a:t>Nihilist</a:t>
            </a:r>
            <a:r>
              <a:rPr lang="es-ES" i="1" dirty="0" smtClean="0"/>
              <a:t> Memes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42732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776664"/>
            <a:ext cx="9144000" cy="110872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3600" dirty="0" smtClean="0"/>
              <a:t>Un sentido…</a:t>
            </a:r>
          </a:p>
          <a:p>
            <a:pPr marL="457200" lvl="1" indent="0" algn="ctr">
              <a:spcBef>
                <a:spcPts val="0"/>
              </a:spcBef>
              <a:buNone/>
            </a:pPr>
            <a:r>
              <a:rPr lang="es-ES" sz="3200" dirty="0" smtClean="0"/>
              <a:t>Común / Personal / Razonable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0647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20841955">
            <a:off x="4332432" y="3724558"/>
            <a:ext cx="4756238" cy="707886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sz="4000" dirty="0">
                <a:solidFill>
                  <a:prstClr val="black"/>
                </a:solidFill>
              </a:rPr>
              <a:t>Llega a ser el que eres</a:t>
            </a:r>
          </a:p>
        </p:txBody>
      </p:sp>
    </p:spTree>
    <p:extLst>
      <p:ext uri="{BB962C8B-B14F-4D97-AF65-F5344CB8AC3E}">
        <p14:creationId xmlns:p14="http://schemas.microsoft.com/office/powerpoint/2010/main" val="30224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1595" y="44624"/>
            <a:ext cx="21593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4000" dirty="0" smtClean="0">
                <a:solidFill>
                  <a:prstClr val="black"/>
                </a:solidFill>
              </a:rPr>
              <a:t>Conócete</a:t>
            </a:r>
          </a:p>
          <a:p>
            <a:pPr lvl="0"/>
            <a:r>
              <a:rPr lang="es-ES" sz="4000" dirty="0">
                <a:solidFill>
                  <a:prstClr val="black"/>
                </a:solidFill>
              </a:rPr>
              <a:t>a</a:t>
            </a:r>
            <a:endParaRPr lang="es-ES" sz="4000" dirty="0" smtClean="0">
              <a:solidFill>
                <a:prstClr val="black"/>
              </a:solidFill>
            </a:endParaRPr>
          </a:p>
          <a:p>
            <a:pPr lvl="0"/>
            <a:r>
              <a:rPr lang="es-ES" sz="4000" dirty="0" smtClean="0">
                <a:solidFill>
                  <a:prstClr val="black"/>
                </a:solidFill>
              </a:rPr>
              <a:t>ti mismo</a:t>
            </a:r>
            <a:endParaRPr lang="es-E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Naturaleza Humana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3268960"/>
          </a:xfrm>
        </p:spPr>
        <p:txBody>
          <a:bodyPr/>
          <a:lstStyle/>
          <a:p>
            <a:r>
              <a:rPr lang="es-ES" i="1" dirty="0" smtClean="0"/>
              <a:t>Negación</a:t>
            </a:r>
            <a:r>
              <a:rPr lang="es-ES" dirty="0" smtClean="0"/>
              <a:t>: “…sin aspecto ni lugar…”</a:t>
            </a:r>
          </a:p>
          <a:p>
            <a:r>
              <a:rPr lang="es-ES" i="1" dirty="0" smtClean="0"/>
              <a:t>Naturalización</a:t>
            </a:r>
            <a:r>
              <a:rPr lang="es-ES" dirty="0" smtClean="0"/>
              <a:t>: “…un primate…”</a:t>
            </a:r>
          </a:p>
          <a:p>
            <a:r>
              <a:rPr lang="es-ES" i="1" dirty="0" err="1" smtClean="0"/>
              <a:t>Artificialización</a:t>
            </a:r>
            <a:r>
              <a:rPr lang="es-ES" dirty="0" smtClean="0"/>
              <a:t>: </a:t>
            </a:r>
            <a:r>
              <a:rPr lang="es-ES" dirty="0" err="1" smtClean="0"/>
              <a:t>antropotecnias</a:t>
            </a:r>
            <a:r>
              <a:rPr lang="es-ES" dirty="0" smtClean="0"/>
              <a:t> sin criterio</a:t>
            </a:r>
          </a:p>
          <a:p>
            <a:endParaRPr lang="es-ES" dirty="0" smtClean="0"/>
          </a:p>
          <a:p>
            <a:r>
              <a:rPr lang="es-ES" dirty="0" smtClean="0"/>
              <a:t>Tradición aristotélica: </a:t>
            </a:r>
            <a:r>
              <a:rPr lang="es-ES" i="1" dirty="0" err="1" smtClean="0"/>
              <a:t>zoon</a:t>
            </a:r>
            <a:r>
              <a:rPr lang="es-ES" i="1" dirty="0" smtClean="0"/>
              <a:t> </a:t>
            </a:r>
            <a:r>
              <a:rPr lang="es-ES" i="1" dirty="0" err="1" smtClean="0"/>
              <a:t>politikon</a:t>
            </a:r>
            <a:r>
              <a:rPr lang="es-ES" i="1" dirty="0" smtClean="0"/>
              <a:t> </a:t>
            </a:r>
            <a:r>
              <a:rPr lang="es-ES" i="1" dirty="0" err="1" smtClean="0"/>
              <a:t>logon</a:t>
            </a:r>
            <a:endParaRPr lang="es-ES" i="1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2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60543" y="6218148"/>
            <a:ext cx="5863785" cy="52322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non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s-ES" sz="2800" dirty="0">
                <a:solidFill>
                  <a:prstClr val="black"/>
                </a:solidFill>
              </a:rPr>
              <a:t>Animal / vulnerabilidad / naturaleza</a:t>
            </a:r>
          </a:p>
        </p:txBody>
      </p:sp>
    </p:spTree>
    <p:extLst>
      <p:ext uri="{BB962C8B-B14F-4D97-AF65-F5344CB8AC3E}">
        <p14:creationId xmlns:p14="http://schemas.microsoft.com/office/powerpoint/2010/main" val="17543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60543" y="6218148"/>
            <a:ext cx="6235425" cy="52322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non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s-ES" sz="2800" dirty="0" smtClean="0">
                <a:solidFill>
                  <a:prstClr val="black"/>
                </a:solidFill>
              </a:rPr>
              <a:t>Social </a:t>
            </a:r>
            <a:r>
              <a:rPr lang="es-ES" sz="2800" dirty="0">
                <a:solidFill>
                  <a:prstClr val="black"/>
                </a:solidFill>
              </a:rPr>
              <a:t>/ </a:t>
            </a:r>
            <a:r>
              <a:rPr lang="es-ES" sz="2800" dirty="0" smtClean="0">
                <a:solidFill>
                  <a:prstClr val="black"/>
                </a:solidFill>
              </a:rPr>
              <a:t>dependencia </a:t>
            </a:r>
            <a:r>
              <a:rPr lang="es-ES" sz="2800" dirty="0">
                <a:solidFill>
                  <a:prstClr val="black"/>
                </a:solidFill>
              </a:rPr>
              <a:t>/ </a:t>
            </a:r>
            <a:r>
              <a:rPr lang="es-ES" sz="2800" dirty="0" smtClean="0">
                <a:solidFill>
                  <a:prstClr val="black"/>
                </a:solidFill>
              </a:rPr>
              <a:t>familia humana</a:t>
            </a:r>
            <a:endParaRPr lang="es-E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60543" y="6218148"/>
            <a:ext cx="5171287" cy="52322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non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s-ES" sz="2800" dirty="0" smtClean="0">
                <a:solidFill>
                  <a:prstClr val="black"/>
                </a:solidFill>
              </a:rPr>
              <a:t>Racional </a:t>
            </a:r>
            <a:r>
              <a:rPr lang="es-ES" sz="2800" dirty="0">
                <a:solidFill>
                  <a:prstClr val="black"/>
                </a:solidFill>
              </a:rPr>
              <a:t>/ </a:t>
            </a:r>
            <a:r>
              <a:rPr lang="es-ES" sz="2800" dirty="0" smtClean="0">
                <a:solidFill>
                  <a:prstClr val="black"/>
                </a:solidFill>
              </a:rPr>
              <a:t>autonomía </a:t>
            </a:r>
            <a:r>
              <a:rPr lang="es-ES" sz="2800" dirty="0">
                <a:solidFill>
                  <a:prstClr val="black"/>
                </a:solidFill>
              </a:rPr>
              <a:t>/ </a:t>
            </a:r>
            <a:r>
              <a:rPr lang="es-ES" sz="2800" dirty="0" smtClean="0">
                <a:solidFill>
                  <a:prstClr val="black"/>
                </a:solidFill>
              </a:rPr>
              <a:t>espíritu</a:t>
            </a:r>
            <a:endParaRPr lang="es-E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310</Words>
  <Application>Microsoft Office PowerPoint</Application>
  <PresentationFormat>Presentación en pantalla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Naturaleza Humana</vt:lpstr>
      <vt:lpstr>Presentación de PowerPoint</vt:lpstr>
      <vt:lpstr>Presentación de PowerPoint</vt:lpstr>
      <vt:lpstr>Presentación de PowerPoint</vt:lpstr>
      <vt:lpstr>Presentación de PowerPoint</vt:lpstr>
      <vt:lpstr>Diferencia comparativa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49</cp:revision>
  <dcterms:created xsi:type="dcterms:W3CDTF">2014-04-03T12:50:50Z</dcterms:created>
  <dcterms:modified xsi:type="dcterms:W3CDTF">2016-02-09T22:10:19Z</dcterms:modified>
</cp:coreProperties>
</file>