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9" r:id="rId3"/>
    <p:sldId id="260" r:id="rId4"/>
    <p:sldId id="261" r:id="rId5"/>
    <p:sldId id="267" r:id="rId6"/>
    <p:sldId id="256" r:id="rId7"/>
    <p:sldId id="264" r:id="rId8"/>
    <p:sldId id="268" r:id="rId9"/>
    <p:sldId id="262" r:id="rId10"/>
    <p:sldId id="265" r:id="rId11"/>
    <p:sldId id="270" r:id="rId1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2" autoAdjust="0"/>
    <p:restoredTop sz="94671" autoAdjust="0"/>
  </p:normalViewPr>
  <p:slideViewPr>
    <p:cSldViewPr>
      <p:cViewPr>
        <p:scale>
          <a:sx n="70" d="100"/>
          <a:sy n="70" d="100"/>
        </p:scale>
        <p:origin x="-510"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23817FE0-089E-4291-A526-C6E30B9B344C}" type="datetimeFigureOut">
              <a:rPr lang="es-ES" smtClean="0"/>
              <a:t>17/02/2016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AD10565-6912-43D6-B513-F9ED068934D3}" type="slidenum">
              <a:rPr lang="es-ES" smtClean="0"/>
              <a:t>‹Nº›</a:t>
            </a:fld>
            <a:endParaRPr lang="es-ES"/>
          </a:p>
        </p:txBody>
      </p:sp>
    </p:spTree>
    <p:extLst>
      <p:ext uri="{BB962C8B-B14F-4D97-AF65-F5344CB8AC3E}">
        <p14:creationId xmlns:p14="http://schemas.microsoft.com/office/powerpoint/2010/main" val="1051236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3817FE0-089E-4291-A526-C6E30B9B344C}" type="datetimeFigureOut">
              <a:rPr lang="es-ES" smtClean="0"/>
              <a:t>17/02/2016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AD10565-6912-43D6-B513-F9ED068934D3}" type="slidenum">
              <a:rPr lang="es-ES" smtClean="0"/>
              <a:t>‹Nº›</a:t>
            </a:fld>
            <a:endParaRPr lang="es-ES"/>
          </a:p>
        </p:txBody>
      </p:sp>
    </p:spTree>
    <p:extLst>
      <p:ext uri="{BB962C8B-B14F-4D97-AF65-F5344CB8AC3E}">
        <p14:creationId xmlns:p14="http://schemas.microsoft.com/office/powerpoint/2010/main" val="1777085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3817FE0-089E-4291-A526-C6E30B9B344C}" type="datetimeFigureOut">
              <a:rPr lang="es-ES" smtClean="0"/>
              <a:t>17/02/2016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AD10565-6912-43D6-B513-F9ED068934D3}" type="slidenum">
              <a:rPr lang="es-ES" smtClean="0"/>
              <a:t>‹Nº›</a:t>
            </a:fld>
            <a:endParaRPr lang="es-ES"/>
          </a:p>
        </p:txBody>
      </p:sp>
    </p:spTree>
    <p:extLst>
      <p:ext uri="{BB962C8B-B14F-4D97-AF65-F5344CB8AC3E}">
        <p14:creationId xmlns:p14="http://schemas.microsoft.com/office/powerpoint/2010/main" val="730569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3817FE0-089E-4291-A526-C6E30B9B344C}" type="datetimeFigureOut">
              <a:rPr lang="es-ES" smtClean="0"/>
              <a:t>17/02/2016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AD10565-6912-43D6-B513-F9ED068934D3}" type="slidenum">
              <a:rPr lang="es-ES" smtClean="0"/>
              <a:t>‹Nº›</a:t>
            </a:fld>
            <a:endParaRPr lang="es-ES"/>
          </a:p>
        </p:txBody>
      </p:sp>
    </p:spTree>
    <p:extLst>
      <p:ext uri="{BB962C8B-B14F-4D97-AF65-F5344CB8AC3E}">
        <p14:creationId xmlns:p14="http://schemas.microsoft.com/office/powerpoint/2010/main" val="47127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3817FE0-089E-4291-A526-C6E30B9B344C}" type="datetimeFigureOut">
              <a:rPr lang="es-ES" smtClean="0"/>
              <a:t>17/02/2016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AD10565-6912-43D6-B513-F9ED068934D3}" type="slidenum">
              <a:rPr lang="es-ES" smtClean="0"/>
              <a:t>‹Nº›</a:t>
            </a:fld>
            <a:endParaRPr lang="es-ES"/>
          </a:p>
        </p:txBody>
      </p:sp>
    </p:spTree>
    <p:extLst>
      <p:ext uri="{BB962C8B-B14F-4D97-AF65-F5344CB8AC3E}">
        <p14:creationId xmlns:p14="http://schemas.microsoft.com/office/powerpoint/2010/main" val="3664235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23817FE0-089E-4291-A526-C6E30B9B344C}" type="datetimeFigureOut">
              <a:rPr lang="es-ES" smtClean="0"/>
              <a:t>17/02/2016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AD10565-6912-43D6-B513-F9ED068934D3}" type="slidenum">
              <a:rPr lang="es-ES" smtClean="0"/>
              <a:t>‹Nº›</a:t>
            </a:fld>
            <a:endParaRPr lang="es-ES"/>
          </a:p>
        </p:txBody>
      </p:sp>
    </p:spTree>
    <p:extLst>
      <p:ext uri="{BB962C8B-B14F-4D97-AF65-F5344CB8AC3E}">
        <p14:creationId xmlns:p14="http://schemas.microsoft.com/office/powerpoint/2010/main" val="2881605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23817FE0-089E-4291-A526-C6E30B9B344C}" type="datetimeFigureOut">
              <a:rPr lang="es-ES" smtClean="0"/>
              <a:t>17/02/2016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6AD10565-6912-43D6-B513-F9ED068934D3}" type="slidenum">
              <a:rPr lang="es-ES" smtClean="0"/>
              <a:t>‹Nº›</a:t>
            </a:fld>
            <a:endParaRPr lang="es-ES"/>
          </a:p>
        </p:txBody>
      </p:sp>
    </p:spTree>
    <p:extLst>
      <p:ext uri="{BB962C8B-B14F-4D97-AF65-F5344CB8AC3E}">
        <p14:creationId xmlns:p14="http://schemas.microsoft.com/office/powerpoint/2010/main" val="3684606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23817FE0-089E-4291-A526-C6E30B9B344C}" type="datetimeFigureOut">
              <a:rPr lang="es-ES" smtClean="0"/>
              <a:t>17/02/2016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AD10565-6912-43D6-B513-F9ED068934D3}" type="slidenum">
              <a:rPr lang="es-ES" smtClean="0"/>
              <a:t>‹Nº›</a:t>
            </a:fld>
            <a:endParaRPr lang="es-ES"/>
          </a:p>
        </p:txBody>
      </p:sp>
    </p:spTree>
    <p:extLst>
      <p:ext uri="{BB962C8B-B14F-4D97-AF65-F5344CB8AC3E}">
        <p14:creationId xmlns:p14="http://schemas.microsoft.com/office/powerpoint/2010/main" val="2105940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3817FE0-089E-4291-A526-C6E30B9B344C}" type="datetimeFigureOut">
              <a:rPr lang="es-ES" smtClean="0"/>
              <a:t>17/02/2016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6AD10565-6912-43D6-B513-F9ED068934D3}" type="slidenum">
              <a:rPr lang="es-ES" smtClean="0"/>
              <a:t>‹Nº›</a:t>
            </a:fld>
            <a:endParaRPr lang="es-ES"/>
          </a:p>
        </p:txBody>
      </p:sp>
    </p:spTree>
    <p:extLst>
      <p:ext uri="{BB962C8B-B14F-4D97-AF65-F5344CB8AC3E}">
        <p14:creationId xmlns:p14="http://schemas.microsoft.com/office/powerpoint/2010/main" val="4176396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3817FE0-089E-4291-A526-C6E30B9B344C}" type="datetimeFigureOut">
              <a:rPr lang="es-ES" smtClean="0"/>
              <a:t>17/02/2016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AD10565-6912-43D6-B513-F9ED068934D3}" type="slidenum">
              <a:rPr lang="es-ES" smtClean="0"/>
              <a:t>‹Nº›</a:t>
            </a:fld>
            <a:endParaRPr lang="es-ES"/>
          </a:p>
        </p:txBody>
      </p:sp>
    </p:spTree>
    <p:extLst>
      <p:ext uri="{BB962C8B-B14F-4D97-AF65-F5344CB8AC3E}">
        <p14:creationId xmlns:p14="http://schemas.microsoft.com/office/powerpoint/2010/main" val="4180550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3817FE0-089E-4291-A526-C6E30B9B344C}" type="datetimeFigureOut">
              <a:rPr lang="es-ES" smtClean="0"/>
              <a:t>17/02/2016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AD10565-6912-43D6-B513-F9ED068934D3}" type="slidenum">
              <a:rPr lang="es-ES" smtClean="0"/>
              <a:t>‹Nº›</a:t>
            </a:fld>
            <a:endParaRPr lang="es-ES"/>
          </a:p>
        </p:txBody>
      </p:sp>
    </p:spTree>
    <p:extLst>
      <p:ext uri="{BB962C8B-B14F-4D97-AF65-F5344CB8AC3E}">
        <p14:creationId xmlns:p14="http://schemas.microsoft.com/office/powerpoint/2010/main" val="1403540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817FE0-089E-4291-A526-C6E30B9B344C}" type="datetimeFigureOut">
              <a:rPr lang="es-ES" smtClean="0"/>
              <a:t>17/02/2016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D10565-6912-43D6-B513-F9ED068934D3}" type="slidenum">
              <a:rPr lang="es-ES" smtClean="0"/>
              <a:t>‹Nº›</a:t>
            </a:fld>
            <a:endParaRPr lang="es-ES"/>
          </a:p>
        </p:txBody>
      </p:sp>
    </p:spTree>
    <p:extLst>
      <p:ext uri="{BB962C8B-B14F-4D97-AF65-F5344CB8AC3E}">
        <p14:creationId xmlns:p14="http://schemas.microsoft.com/office/powerpoint/2010/main" val="42308233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79512" y="2636912"/>
            <a:ext cx="8784976" cy="504056"/>
          </a:xfrm>
        </p:spPr>
        <p:txBody>
          <a:bodyPr>
            <a:noAutofit/>
          </a:bodyPr>
          <a:lstStyle/>
          <a:p>
            <a:r>
              <a:rPr lang="es-ES" sz="2400" dirty="0" smtClean="0"/>
              <a:t>Las relaciones fe-razón en la filosofía de la ciencia contemporánea</a:t>
            </a:r>
            <a:endParaRPr lang="es-ES" sz="2400" dirty="0"/>
          </a:p>
        </p:txBody>
      </p:sp>
      <p:sp>
        <p:nvSpPr>
          <p:cNvPr id="3" name="2 Subtítulo"/>
          <p:cNvSpPr>
            <a:spLocks noGrp="1"/>
          </p:cNvSpPr>
          <p:nvPr>
            <p:ph type="subTitle" idx="1"/>
          </p:nvPr>
        </p:nvSpPr>
        <p:spPr>
          <a:xfrm>
            <a:off x="1331640" y="4678288"/>
            <a:ext cx="6400800" cy="1270992"/>
          </a:xfrm>
        </p:spPr>
        <p:txBody>
          <a:bodyPr>
            <a:normAutofit/>
          </a:bodyPr>
          <a:lstStyle/>
          <a:p>
            <a:r>
              <a:rPr lang="es-ES" sz="1800" i="1" dirty="0" smtClean="0">
                <a:solidFill>
                  <a:schemeClr val="tx1"/>
                </a:solidFill>
              </a:rPr>
              <a:t>Alfredo Marcos</a:t>
            </a:r>
          </a:p>
          <a:p>
            <a:r>
              <a:rPr lang="es-ES" sz="1400" dirty="0" smtClean="0">
                <a:solidFill>
                  <a:schemeClr val="tx1"/>
                </a:solidFill>
              </a:rPr>
              <a:t>Universidad de Valladolid</a:t>
            </a:r>
          </a:p>
          <a:p>
            <a:r>
              <a:rPr lang="es-ES" sz="1400" dirty="0" smtClean="0">
                <a:solidFill>
                  <a:schemeClr val="tx1"/>
                </a:solidFill>
              </a:rPr>
              <a:t>amarcos@fyl.uva.es</a:t>
            </a:r>
          </a:p>
          <a:p>
            <a:r>
              <a:rPr lang="es-ES" sz="1400" dirty="0" smtClean="0">
                <a:solidFill>
                  <a:schemeClr val="tx1"/>
                </a:solidFill>
              </a:rPr>
              <a:t>www.fyl.uva.es</a:t>
            </a:r>
            <a:r>
              <a:rPr lang="es-ES" sz="1400" dirty="0">
                <a:solidFill>
                  <a:schemeClr val="tx1"/>
                </a:solidFill>
              </a:rPr>
              <a:t>/~</a:t>
            </a:r>
            <a:r>
              <a:rPr lang="es-ES" sz="1400" dirty="0" smtClean="0">
                <a:solidFill>
                  <a:schemeClr val="tx1"/>
                </a:solidFill>
              </a:rPr>
              <a:t>wfilosof/webMarcos</a:t>
            </a:r>
          </a:p>
          <a:p>
            <a:endParaRPr lang="es-ES" dirty="0" smtClean="0">
              <a:solidFill>
                <a:schemeClr val="tx1"/>
              </a:solidFill>
            </a:endParaRPr>
          </a:p>
          <a:p>
            <a:endParaRPr lang="es-ES" dirty="0" smtClean="0">
              <a:solidFill>
                <a:schemeClr val="tx1"/>
              </a:solidFill>
            </a:endParaRPr>
          </a:p>
          <a:p>
            <a:endParaRPr lang="es-ES" dirty="0" smtClean="0"/>
          </a:p>
        </p:txBody>
      </p:sp>
      <p:sp>
        <p:nvSpPr>
          <p:cNvPr id="5" name="4 CuadroTexto"/>
          <p:cNvSpPr txBox="1"/>
          <p:nvPr/>
        </p:nvSpPr>
        <p:spPr>
          <a:xfrm>
            <a:off x="683568" y="548680"/>
            <a:ext cx="1175322" cy="584775"/>
          </a:xfrm>
          <a:prstGeom prst="rect">
            <a:avLst/>
          </a:prstGeom>
          <a:noFill/>
        </p:spPr>
        <p:txBody>
          <a:bodyPr wrap="none" rtlCol="0">
            <a:spAutoFit/>
          </a:bodyPr>
          <a:lstStyle/>
          <a:p>
            <a:r>
              <a:rPr lang="es-ES" sz="1600" dirty="0" smtClean="0"/>
              <a:t>UCV</a:t>
            </a:r>
          </a:p>
          <a:p>
            <a:r>
              <a:rPr lang="es-ES" sz="1600" dirty="0" smtClean="0"/>
              <a:t>19/05/2015</a:t>
            </a:r>
            <a:endParaRPr lang="es-ES" sz="1600" dirty="0"/>
          </a:p>
        </p:txBody>
      </p:sp>
      <p:sp>
        <p:nvSpPr>
          <p:cNvPr id="4" name="3 CuadroTexto"/>
          <p:cNvSpPr txBox="1"/>
          <p:nvPr/>
        </p:nvSpPr>
        <p:spPr>
          <a:xfrm>
            <a:off x="5148064" y="548680"/>
            <a:ext cx="3600400" cy="830997"/>
          </a:xfrm>
          <a:prstGeom prst="rect">
            <a:avLst/>
          </a:prstGeom>
          <a:noFill/>
        </p:spPr>
        <p:txBody>
          <a:bodyPr wrap="square" rtlCol="0">
            <a:spAutoFit/>
          </a:bodyPr>
          <a:lstStyle/>
          <a:p>
            <a:pPr lvl="0"/>
            <a:r>
              <a:rPr lang="es-ES" sz="1600" dirty="0">
                <a:solidFill>
                  <a:prstClr val="black"/>
                </a:solidFill>
              </a:rPr>
              <a:t>“El hombre tiene muchos medios para progresar en el conocimiento de la verdad” </a:t>
            </a:r>
            <a:r>
              <a:rPr lang="es-ES" sz="1200" dirty="0">
                <a:solidFill>
                  <a:prstClr val="black"/>
                </a:solidFill>
              </a:rPr>
              <a:t>(</a:t>
            </a:r>
            <a:r>
              <a:rPr lang="es-ES" sz="1200" i="1" dirty="0" err="1">
                <a:solidFill>
                  <a:prstClr val="black"/>
                </a:solidFill>
              </a:rPr>
              <a:t>Fides</a:t>
            </a:r>
            <a:r>
              <a:rPr lang="es-ES" sz="1200" i="1" dirty="0">
                <a:solidFill>
                  <a:prstClr val="black"/>
                </a:solidFill>
              </a:rPr>
              <a:t> et Ratio</a:t>
            </a:r>
            <a:r>
              <a:rPr lang="es-ES" sz="1200" dirty="0">
                <a:solidFill>
                  <a:prstClr val="black"/>
                </a:solidFill>
              </a:rPr>
              <a:t>, JPII, 1998, p. </a:t>
            </a:r>
            <a:r>
              <a:rPr lang="es-ES" sz="1200">
                <a:solidFill>
                  <a:prstClr val="black"/>
                </a:solidFill>
              </a:rPr>
              <a:t>9)</a:t>
            </a:r>
            <a:endParaRPr lang="es-ES" sz="1200" dirty="0">
              <a:solidFill>
                <a:prstClr val="black"/>
              </a:solidFill>
            </a:endParaRPr>
          </a:p>
        </p:txBody>
      </p:sp>
    </p:spTree>
    <p:extLst>
      <p:ext uri="{BB962C8B-B14F-4D97-AF65-F5344CB8AC3E}">
        <p14:creationId xmlns:p14="http://schemas.microsoft.com/office/powerpoint/2010/main" val="358687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9144000" cy="6858000"/>
          </a:xfrm>
        </p:spPr>
        <p:txBody>
          <a:bodyPr>
            <a:normAutofit/>
          </a:bodyPr>
          <a:lstStyle/>
          <a:p>
            <a:pPr marL="0" indent="0">
              <a:buNone/>
            </a:pPr>
            <a:r>
              <a:rPr lang="es-ES" sz="2000" b="1" dirty="0" smtClean="0"/>
              <a:t>Resumen conclusivo</a:t>
            </a:r>
          </a:p>
          <a:p>
            <a:pPr marL="0" indent="0">
              <a:buNone/>
            </a:pPr>
            <a:r>
              <a:rPr lang="es-ES" sz="2000" dirty="0" smtClean="0"/>
              <a:t>Fe, razón y mucho más: sucesión o equipo</a:t>
            </a:r>
          </a:p>
          <a:p>
            <a:pPr marL="0" indent="0">
              <a:buNone/>
            </a:pPr>
            <a:endParaRPr lang="es-ES" sz="2000" dirty="0" smtClean="0"/>
          </a:p>
          <a:p>
            <a:pPr marL="0" indent="0">
              <a:buNone/>
            </a:pPr>
            <a:r>
              <a:rPr lang="es-ES" sz="2000" dirty="0" smtClean="0"/>
              <a:t>Los límites de la ciencia. Límites constitutivos / límites restrictivos</a:t>
            </a:r>
          </a:p>
          <a:p>
            <a:pPr marL="0" indent="0">
              <a:buNone/>
            </a:pPr>
            <a:endParaRPr lang="es-ES" sz="2000" dirty="0" smtClean="0"/>
          </a:p>
          <a:p>
            <a:pPr marL="0" indent="0">
              <a:buNone/>
            </a:pPr>
            <a:r>
              <a:rPr lang="es-ES" sz="2000" dirty="0" err="1" smtClean="0"/>
              <a:t>Rescher</a:t>
            </a:r>
            <a:r>
              <a:rPr lang="es-ES" sz="2000" dirty="0" smtClean="0"/>
              <a:t>:</a:t>
            </a:r>
          </a:p>
          <a:p>
            <a:pPr marL="0" indent="0">
              <a:spcBef>
                <a:spcPts val="1200"/>
              </a:spcBef>
              <a:buNone/>
            </a:pPr>
            <a:r>
              <a:rPr lang="es-ES" sz="2000" dirty="0" smtClean="0"/>
              <a:t>- Hay vida inteligente más allá de la ciencia</a:t>
            </a:r>
          </a:p>
          <a:p>
            <a:pPr marL="0" indent="0">
              <a:spcBef>
                <a:spcPts val="1200"/>
              </a:spcBef>
              <a:buNone/>
            </a:pPr>
            <a:r>
              <a:rPr lang="es-ES" sz="2000" dirty="0" smtClean="0"/>
              <a:t>- Límites de la ciencia: límites constitutivos, teóricos, prácticos y límites por falibilidad</a:t>
            </a:r>
          </a:p>
          <a:p>
            <a:pPr marL="0" indent="0">
              <a:spcBef>
                <a:spcPts val="1200"/>
              </a:spcBef>
              <a:buNone/>
            </a:pPr>
            <a:r>
              <a:rPr lang="es-ES" sz="2000" dirty="0" smtClean="0"/>
              <a:t>- Límites objetivos: </a:t>
            </a:r>
            <a:r>
              <a:rPr lang="es-ES" sz="1400" dirty="0" smtClean="0"/>
              <a:t>“</a:t>
            </a:r>
            <a:r>
              <a:rPr lang="es-ES" sz="1400" i="1" dirty="0" smtClean="0"/>
              <a:t>Hay </a:t>
            </a:r>
            <a:r>
              <a:rPr lang="es-ES" sz="1400" i="1" dirty="0"/>
              <a:t>más cosas en el cielo y la tierra, Horacio, de las que sueña tu filosofía</a:t>
            </a:r>
            <a:r>
              <a:rPr lang="es-ES" sz="1400" dirty="0"/>
              <a:t>” (</a:t>
            </a:r>
            <a:r>
              <a:rPr lang="es-ES" sz="1400" dirty="0" smtClean="0"/>
              <a:t>Shakespeare)</a:t>
            </a:r>
          </a:p>
          <a:p>
            <a:pPr marL="0" indent="0">
              <a:spcBef>
                <a:spcPts val="1200"/>
              </a:spcBef>
              <a:buNone/>
            </a:pPr>
            <a:endParaRPr lang="es-ES" sz="2000" dirty="0" smtClean="0"/>
          </a:p>
          <a:p>
            <a:pPr marL="0" indent="0">
              <a:buNone/>
            </a:pPr>
            <a:r>
              <a:rPr lang="es-ES" sz="2000" dirty="0" err="1" smtClean="0"/>
              <a:t>Gadamer</a:t>
            </a:r>
            <a:r>
              <a:rPr lang="es-ES" sz="2000" dirty="0" smtClean="0"/>
              <a:t>:</a:t>
            </a:r>
          </a:p>
          <a:p>
            <a:pPr marL="0" indent="0">
              <a:spcBef>
                <a:spcPts val="1200"/>
              </a:spcBef>
              <a:buNone/>
            </a:pPr>
            <a:r>
              <a:rPr lang="es-ES" sz="2000" dirty="0" smtClean="0"/>
              <a:t>- La ciencia por sí sola es incapaz de fundar una forma de vida</a:t>
            </a:r>
          </a:p>
          <a:p>
            <a:pPr marL="0" indent="0">
              <a:spcBef>
                <a:spcPts val="1200"/>
              </a:spcBef>
              <a:buNone/>
            </a:pPr>
            <a:r>
              <a:rPr lang="es-ES" sz="2000" dirty="0" smtClean="0"/>
              <a:t>- El intento de fundar toda nuestra civilización exclusivamente sobre la ciencia ha resultado un fracaso, ha conducido al malestar y al nihilismo</a:t>
            </a:r>
          </a:p>
          <a:p>
            <a:pPr marL="0" indent="0">
              <a:spcBef>
                <a:spcPts val="1200"/>
              </a:spcBef>
              <a:buNone/>
            </a:pPr>
            <a:r>
              <a:rPr lang="es-ES" sz="2000" dirty="0" smtClean="0"/>
              <a:t>- Es más, la propia ciencia ha de basarse en un cierta forma de vida</a:t>
            </a:r>
          </a:p>
          <a:p>
            <a:pPr marL="0" indent="0">
              <a:spcBef>
                <a:spcPts val="1200"/>
              </a:spcBef>
              <a:buNone/>
            </a:pPr>
            <a:r>
              <a:rPr lang="es-ES" sz="2000" dirty="0" smtClean="0"/>
              <a:t>- Dicha forma de vida requiere, para su desarrollo de múltiples saberes y </a:t>
            </a:r>
            <a:r>
              <a:rPr lang="es-ES" sz="2000" dirty="0" err="1" smtClean="0"/>
              <a:t>haceres</a:t>
            </a:r>
            <a:r>
              <a:rPr lang="es-ES" sz="2000" dirty="0" smtClean="0"/>
              <a:t> (moral, arte, filosofía, religión, tradiciones, experiencia cotidiana, sentido común…) </a:t>
            </a:r>
          </a:p>
        </p:txBody>
      </p:sp>
    </p:spTree>
    <p:extLst>
      <p:ext uri="{BB962C8B-B14F-4D97-AF65-F5344CB8AC3E}">
        <p14:creationId xmlns:p14="http://schemas.microsoft.com/office/powerpoint/2010/main" val="42051162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2232248"/>
            <a:ext cx="9144000" cy="1988840"/>
          </a:xfrm>
        </p:spPr>
        <p:txBody>
          <a:bodyPr>
            <a:normAutofit/>
          </a:bodyPr>
          <a:lstStyle/>
          <a:p>
            <a:pPr marL="0" indent="0">
              <a:buNone/>
            </a:pPr>
            <a:r>
              <a:rPr lang="es-ES" sz="2000" dirty="0" smtClean="0"/>
              <a:t>“Los científicos con sus investigaciones nos ofrecen un progresivo conocimiento del universo […] El camino realizado por ellos ha alcanzado metas que siguen asombrándonos […] Al expresar mi admiración y mi aliento hacia ellos, a quienes la humanidad debe tanto, siento del deber de exhortarlos a continuar en sus esfuerzos permaneciendo siempre en el horizonte </a:t>
            </a:r>
            <a:r>
              <a:rPr lang="es-ES" sz="2000" i="1" dirty="0" smtClean="0"/>
              <a:t>sapiencial</a:t>
            </a:r>
            <a:r>
              <a:rPr lang="es-ES" sz="2000" dirty="0" smtClean="0"/>
              <a:t>” (</a:t>
            </a:r>
            <a:r>
              <a:rPr lang="es-ES" sz="2000" i="1" dirty="0" err="1" smtClean="0"/>
              <a:t>Fides</a:t>
            </a:r>
            <a:r>
              <a:rPr lang="es-ES" sz="2000" i="1" dirty="0" smtClean="0"/>
              <a:t> et Ratio</a:t>
            </a:r>
            <a:r>
              <a:rPr lang="es-ES" sz="2000" dirty="0" smtClean="0"/>
              <a:t>, JPII, 1998, p. 153)</a:t>
            </a:r>
          </a:p>
        </p:txBody>
      </p:sp>
    </p:spTree>
    <p:extLst>
      <p:ext uri="{BB962C8B-B14F-4D97-AF65-F5344CB8AC3E}">
        <p14:creationId xmlns:p14="http://schemas.microsoft.com/office/powerpoint/2010/main" val="26801954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116632"/>
            <a:ext cx="9144000" cy="6624736"/>
          </a:xfrm>
        </p:spPr>
        <p:txBody>
          <a:bodyPr>
            <a:normAutofit/>
          </a:bodyPr>
          <a:lstStyle/>
          <a:p>
            <a:pPr marL="0" indent="0">
              <a:buNone/>
            </a:pPr>
            <a:r>
              <a:rPr lang="es-ES" sz="3000" i="1" dirty="0" smtClean="0"/>
              <a:t>Fe, razón y mucho más…</a:t>
            </a:r>
          </a:p>
          <a:p>
            <a:pPr marL="0" indent="0">
              <a:buNone/>
            </a:pPr>
            <a:endParaRPr lang="es-ES" sz="3000" i="1" dirty="0" smtClean="0"/>
          </a:p>
          <a:p>
            <a:pPr marL="0" indent="0">
              <a:spcBef>
                <a:spcPts val="0"/>
              </a:spcBef>
              <a:buNone/>
            </a:pPr>
            <a:r>
              <a:rPr lang="es-ES" sz="1800" i="1" dirty="0" smtClean="0"/>
              <a:t>- La metáfora positivista de la </a:t>
            </a:r>
            <a:r>
              <a:rPr lang="es-ES" sz="1800" b="1" i="1" dirty="0" smtClean="0"/>
              <a:t>sucesión</a:t>
            </a:r>
            <a:r>
              <a:rPr lang="es-ES" sz="1800" i="1" dirty="0" smtClean="0"/>
              <a:t>/sustitución/superación</a:t>
            </a:r>
          </a:p>
          <a:p>
            <a:pPr marL="0" indent="0">
              <a:spcBef>
                <a:spcPts val="0"/>
              </a:spcBef>
              <a:buNone/>
            </a:pPr>
            <a:r>
              <a:rPr lang="es-ES" sz="1800" i="1" dirty="0" smtClean="0"/>
              <a:t>		religión            metafísica            ciencia</a:t>
            </a:r>
          </a:p>
          <a:p>
            <a:pPr marL="0" indent="0">
              <a:spcBef>
                <a:spcPts val="0"/>
              </a:spcBef>
              <a:buNone/>
            </a:pPr>
            <a:r>
              <a:rPr lang="es-ES" sz="1800" i="1" dirty="0"/>
              <a:t>	</a:t>
            </a:r>
            <a:r>
              <a:rPr lang="es-ES" sz="1800" i="1" dirty="0" smtClean="0"/>
              <a:t>	</a:t>
            </a:r>
            <a:r>
              <a:rPr lang="es-ES" sz="1800" dirty="0" smtClean="0"/>
              <a:t>una ontología simplista</a:t>
            </a:r>
          </a:p>
          <a:p>
            <a:pPr marL="0" indent="0">
              <a:spcBef>
                <a:spcPts val="0"/>
              </a:spcBef>
              <a:buNone/>
            </a:pPr>
            <a:r>
              <a:rPr lang="es-ES" sz="1800" dirty="0"/>
              <a:t>	</a:t>
            </a:r>
            <a:r>
              <a:rPr lang="es-ES" sz="1800" dirty="0" smtClean="0"/>
              <a:t>	orgullo de la Razón</a:t>
            </a:r>
          </a:p>
          <a:p>
            <a:pPr marL="0" indent="0">
              <a:spcBef>
                <a:spcPts val="0"/>
              </a:spcBef>
              <a:buNone/>
            </a:pPr>
            <a:r>
              <a:rPr lang="es-ES" sz="1800" i="1" dirty="0"/>
              <a:t>	</a:t>
            </a:r>
            <a:endParaRPr lang="es-ES" sz="1800" i="1" dirty="0" smtClean="0"/>
          </a:p>
          <a:p>
            <a:pPr marL="0" indent="0">
              <a:spcBef>
                <a:spcPts val="0"/>
              </a:spcBef>
              <a:buNone/>
            </a:pPr>
            <a:r>
              <a:rPr lang="es-ES" sz="1800" i="1" dirty="0" smtClean="0"/>
              <a:t>- La metáfora del </a:t>
            </a:r>
            <a:r>
              <a:rPr lang="es-ES" sz="1800" b="1" i="1" dirty="0" smtClean="0"/>
              <a:t>equipo</a:t>
            </a:r>
            <a:r>
              <a:rPr lang="es-ES" sz="1800" i="1" dirty="0" smtClean="0"/>
              <a:t>. Prácticas epistémicas en colaboración. </a:t>
            </a:r>
            <a:r>
              <a:rPr lang="es-ES" sz="1800" dirty="0" smtClean="0"/>
              <a:t>Una ontología pluralista. Humildad intelectual</a:t>
            </a:r>
          </a:p>
          <a:p>
            <a:pPr marL="0" indent="0">
              <a:spcBef>
                <a:spcPts val="0"/>
              </a:spcBef>
              <a:buNone/>
            </a:pPr>
            <a:r>
              <a:rPr lang="es-ES" sz="1800" i="1" dirty="0"/>
              <a:t>	</a:t>
            </a:r>
            <a:r>
              <a:rPr lang="es-ES" sz="1800" i="1" dirty="0" smtClean="0"/>
              <a:t>	</a:t>
            </a:r>
            <a:r>
              <a:rPr lang="es-ES" sz="1800" i="1" dirty="0"/>
              <a:t>fe/religión</a:t>
            </a:r>
          </a:p>
          <a:p>
            <a:pPr marL="0" indent="0">
              <a:spcBef>
                <a:spcPts val="0"/>
              </a:spcBef>
              <a:buNone/>
            </a:pPr>
            <a:r>
              <a:rPr lang="es-ES" sz="1800" i="1" dirty="0"/>
              <a:t>		</a:t>
            </a:r>
            <a:r>
              <a:rPr lang="es-ES" sz="1800" i="1" dirty="0" smtClean="0"/>
              <a:t>razón/filosofía (ética, metafísica…)</a:t>
            </a:r>
            <a:endParaRPr lang="es-ES" sz="1800" i="1" dirty="0"/>
          </a:p>
          <a:p>
            <a:pPr marL="0" indent="0">
              <a:spcBef>
                <a:spcPts val="0"/>
              </a:spcBef>
              <a:buNone/>
            </a:pPr>
            <a:r>
              <a:rPr lang="es-ES" sz="1800" i="1" dirty="0"/>
              <a:t>		</a:t>
            </a:r>
            <a:r>
              <a:rPr lang="es-ES" sz="1800" i="1" dirty="0" smtClean="0"/>
              <a:t>ciencias (naturales, sociales, humanas…)</a:t>
            </a:r>
          </a:p>
          <a:p>
            <a:pPr marL="0" indent="0">
              <a:spcBef>
                <a:spcPts val="0"/>
              </a:spcBef>
              <a:buNone/>
            </a:pPr>
            <a:r>
              <a:rPr lang="es-ES" sz="1800" i="1" dirty="0" smtClean="0"/>
              <a:t>		artes</a:t>
            </a:r>
          </a:p>
          <a:p>
            <a:pPr marL="0" indent="0">
              <a:spcBef>
                <a:spcPts val="0"/>
              </a:spcBef>
              <a:buNone/>
            </a:pPr>
            <a:r>
              <a:rPr lang="es-ES" sz="1800" i="1" dirty="0" smtClean="0"/>
              <a:t>		técnicas</a:t>
            </a:r>
            <a:r>
              <a:rPr lang="es-ES" sz="1800" i="1" dirty="0"/>
              <a:t>	</a:t>
            </a:r>
            <a:r>
              <a:rPr lang="es-ES" sz="1800" i="1" dirty="0" smtClean="0"/>
              <a:t>	</a:t>
            </a:r>
          </a:p>
          <a:p>
            <a:pPr marL="0" indent="0">
              <a:spcBef>
                <a:spcPts val="0"/>
              </a:spcBef>
              <a:buNone/>
            </a:pPr>
            <a:r>
              <a:rPr lang="es-ES" sz="1800" i="1" dirty="0" smtClean="0"/>
              <a:t>	</a:t>
            </a:r>
            <a:r>
              <a:rPr lang="es-ES" sz="1800" i="1" dirty="0"/>
              <a:t>	prácticas diversas (deporte, trabajo…)</a:t>
            </a:r>
          </a:p>
          <a:p>
            <a:pPr marL="0" indent="0">
              <a:spcBef>
                <a:spcPts val="0"/>
              </a:spcBef>
              <a:buNone/>
            </a:pPr>
            <a:r>
              <a:rPr lang="es-ES" sz="1800" i="1" dirty="0" smtClean="0"/>
              <a:t>		</a:t>
            </a:r>
            <a:r>
              <a:rPr lang="es-ES" sz="1800" i="1" dirty="0"/>
              <a:t>contemplación, meditación, reflexión…</a:t>
            </a:r>
          </a:p>
          <a:p>
            <a:pPr marL="0" indent="0">
              <a:spcBef>
                <a:spcPts val="0"/>
              </a:spcBef>
              <a:buNone/>
            </a:pPr>
            <a:r>
              <a:rPr lang="es-ES" sz="1800" i="1" dirty="0" smtClean="0"/>
              <a:t>		experiencia cotidiana, conversación…</a:t>
            </a:r>
          </a:p>
          <a:p>
            <a:pPr marL="0" indent="0">
              <a:spcBef>
                <a:spcPts val="0"/>
              </a:spcBef>
              <a:buNone/>
            </a:pPr>
            <a:r>
              <a:rPr lang="es-ES" sz="1800" i="1" dirty="0"/>
              <a:t>	</a:t>
            </a:r>
            <a:r>
              <a:rPr lang="es-ES" sz="1800" i="1" dirty="0" smtClean="0"/>
              <a:t>	emociones, intuiciones, afectos…</a:t>
            </a:r>
          </a:p>
          <a:p>
            <a:pPr marL="0" indent="0">
              <a:spcBef>
                <a:spcPts val="0"/>
              </a:spcBef>
              <a:buNone/>
            </a:pPr>
            <a:r>
              <a:rPr lang="es-ES" sz="1800" i="1" dirty="0"/>
              <a:t>	</a:t>
            </a:r>
            <a:r>
              <a:rPr lang="es-ES" sz="1800" i="1" dirty="0" smtClean="0"/>
              <a:t>	tradiciones sapienciales, autoridad</a:t>
            </a:r>
            <a:endParaRPr lang="es-ES" sz="1800" i="1" dirty="0"/>
          </a:p>
          <a:p>
            <a:pPr marL="0" indent="0">
              <a:spcBef>
                <a:spcPts val="0"/>
              </a:spcBef>
              <a:buNone/>
            </a:pPr>
            <a:r>
              <a:rPr lang="es-ES" sz="1800" i="1" dirty="0"/>
              <a:t>	</a:t>
            </a:r>
            <a:r>
              <a:rPr lang="es-ES" sz="1800" i="1" dirty="0" smtClean="0"/>
              <a:t>	sentido </a:t>
            </a:r>
            <a:r>
              <a:rPr lang="es-ES" sz="1800" i="1" dirty="0"/>
              <a:t>común</a:t>
            </a:r>
          </a:p>
          <a:p>
            <a:pPr marL="0" indent="0">
              <a:spcBef>
                <a:spcPts val="0"/>
              </a:spcBef>
              <a:buNone/>
            </a:pPr>
            <a:r>
              <a:rPr lang="es-ES" sz="1800" i="1" dirty="0" smtClean="0"/>
              <a:t>		…</a:t>
            </a:r>
          </a:p>
          <a:p>
            <a:pPr marL="0" indent="0">
              <a:spcBef>
                <a:spcPts val="0"/>
              </a:spcBef>
              <a:buNone/>
            </a:pPr>
            <a:r>
              <a:rPr lang="es-ES" sz="1800" i="1" dirty="0" smtClean="0"/>
              <a:t>- </a:t>
            </a:r>
            <a:r>
              <a:rPr lang="es-ES" sz="1800" b="1" i="1" dirty="0" smtClean="0"/>
              <a:t>Límites de la ciencia</a:t>
            </a:r>
            <a:r>
              <a:rPr lang="es-ES" sz="1800" i="1" dirty="0" smtClean="0"/>
              <a:t>: un lugar para (la colaboración con) otros saberes</a:t>
            </a:r>
          </a:p>
          <a:p>
            <a:endParaRPr lang="es-ES" dirty="0"/>
          </a:p>
        </p:txBody>
      </p:sp>
      <p:cxnSp>
        <p:nvCxnSpPr>
          <p:cNvPr id="8" name="7 Conector recto de flecha"/>
          <p:cNvCxnSpPr/>
          <p:nvPr/>
        </p:nvCxnSpPr>
        <p:spPr>
          <a:xfrm>
            <a:off x="4355976" y="1556792"/>
            <a:ext cx="457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9 Conector recto de flecha"/>
          <p:cNvCxnSpPr/>
          <p:nvPr/>
        </p:nvCxnSpPr>
        <p:spPr>
          <a:xfrm>
            <a:off x="2746648" y="1556792"/>
            <a:ext cx="457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26566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908720"/>
            <a:ext cx="9144000" cy="5040560"/>
          </a:xfrm>
        </p:spPr>
        <p:txBody>
          <a:bodyPr>
            <a:normAutofit/>
          </a:bodyPr>
          <a:lstStyle/>
          <a:p>
            <a:pPr marL="0" indent="0">
              <a:buNone/>
            </a:pPr>
            <a:endParaRPr lang="es-ES" sz="3000" i="1" dirty="0" smtClean="0"/>
          </a:p>
          <a:p>
            <a:pPr marL="0" indent="0">
              <a:buNone/>
            </a:pPr>
            <a:r>
              <a:rPr lang="es-ES" sz="3000" i="1" dirty="0" smtClean="0"/>
              <a:t>Pensar el límite</a:t>
            </a:r>
          </a:p>
          <a:p>
            <a:pPr marL="0" indent="0">
              <a:buNone/>
            </a:pPr>
            <a:endParaRPr lang="es-ES" sz="3000" dirty="0" smtClean="0"/>
          </a:p>
          <a:p>
            <a:pPr marL="0" indent="0">
              <a:buNone/>
            </a:pPr>
            <a:r>
              <a:rPr lang="es-ES" sz="3000" i="1" dirty="0" smtClean="0"/>
              <a:t>Pensar </a:t>
            </a:r>
            <a:r>
              <a:rPr lang="es-ES" sz="3000" i="1" dirty="0"/>
              <a:t>la ciencia desde la metáfora del </a:t>
            </a:r>
            <a:r>
              <a:rPr lang="es-ES" sz="3000" i="1" dirty="0" smtClean="0"/>
              <a:t>límite</a:t>
            </a:r>
          </a:p>
          <a:p>
            <a:pPr marL="457200" lvl="1" indent="0">
              <a:buNone/>
            </a:pPr>
            <a:endParaRPr lang="en-US" sz="2400" dirty="0" smtClean="0"/>
          </a:p>
          <a:p>
            <a:pPr marL="457200" lvl="1" indent="0">
              <a:buNone/>
            </a:pPr>
            <a:r>
              <a:rPr lang="es-ES" sz="2000" i="1" dirty="0" smtClean="0"/>
              <a:t>Los </a:t>
            </a:r>
            <a:r>
              <a:rPr lang="es-ES" sz="2000" i="1" dirty="0"/>
              <a:t>límites de la ciencia: una mirada desde el </a:t>
            </a:r>
            <a:r>
              <a:rPr lang="es-ES" sz="2000" i="1" dirty="0" smtClean="0"/>
              <a:t>interior (Nicholas </a:t>
            </a:r>
            <a:r>
              <a:rPr lang="es-ES" sz="2000" i="1" dirty="0" err="1" smtClean="0"/>
              <a:t>Rescher</a:t>
            </a:r>
            <a:r>
              <a:rPr lang="es-ES" sz="2000" i="1" dirty="0" smtClean="0"/>
              <a:t>)</a:t>
            </a:r>
          </a:p>
          <a:p>
            <a:pPr marL="457200" lvl="1" indent="0">
              <a:buNone/>
            </a:pPr>
            <a:endParaRPr lang="en-US" sz="2000" dirty="0"/>
          </a:p>
          <a:p>
            <a:pPr marL="457200" lvl="1" indent="0">
              <a:buNone/>
            </a:pPr>
            <a:r>
              <a:rPr lang="es-ES" sz="2000" i="1" dirty="0" smtClean="0"/>
              <a:t>Los </a:t>
            </a:r>
            <a:r>
              <a:rPr lang="es-ES" sz="2000" i="1" dirty="0"/>
              <a:t>límites de la ciencia: una mirada desde el </a:t>
            </a:r>
            <a:r>
              <a:rPr lang="es-ES" sz="2000" i="1" dirty="0" smtClean="0"/>
              <a:t>exterior (Hans-Georg </a:t>
            </a:r>
            <a:r>
              <a:rPr lang="es-ES" sz="2000" i="1" dirty="0" err="1" smtClean="0"/>
              <a:t>Gadamer</a:t>
            </a:r>
            <a:r>
              <a:rPr lang="es-ES" sz="2000" i="1" dirty="0" smtClean="0"/>
              <a:t>)</a:t>
            </a:r>
          </a:p>
          <a:p>
            <a:pPr marL="457200" lvl="1" indent="0">
              <a:buNone/>
            </a:pPr>
            <a:endParaRPr lang="es-ES" sz="2400" dirty="0"/>
          </a:p>
          <a:p>
            <a:pPr marL="0" indent="0">
              <a:buNone/>
            </a:pPr>
            <a:r>
              <a:rPr lang="es-ES" sz="3000" i="1" dirty="0" smtClean="0"/>
              <a:t>Resumen </a:t>
            </a:r>
            <a:r>
              <a:rPr lang="es-ES" sz="3000" i="1" dirty="0"/>
              <a:t>conclusivo</a:t>
            </a:r>
          </a:p>
          <a:p>
            <a:endParaRPr lang="es-ES" dirty="0"/>
          </a:p>
        </p:txBody>
      </p:sp>
    </p:spTree>
    <p:extLst>
      <p:ext uri="{BB962C8B-B14F-4D97-AF65-F5344CB8AC3E}">
        <p14:creationId xmlns:p14="http://schemas.microsoft.com/office/powerpoint/2010/main" val="36963070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620688"/>
            <a:ext cx="8784976" cy="5760640"/>
          </a:xfrm>
        </p:spPr>
        <p:txBody>
          <a:bodyPr>
            <a:normAutofit/>
          </a:bodyPr>
          <a:lstStyle/>
          <a:p>
            <a:endParaRPr lang="es-ES" sz="2400" i="1" dirty="0" smtClean="0"/>
          </a:p>
          <a:p>
            <a:r>
              <a:rPr lang="es-ES" sz="2400" i="1" dirty="0" smtClean="0"/>
              <a:t>Limes </a:t>
            </a:r>
            <a:r>
              <a:rPr lang="es-ES" sz="2400" dirty="0" smtClean="0"/>
              <a:t>/ camino</a:t>
            </a:r>
          </a:p>
          <a:p>
            <a:r>
              <a:rPr lang="es-ES" sz="2400" i="1" dirty="0" err="1" smtClean="0"/>
              <a:t>Horion</a:t>
            </a:r>
            <a:r>
              <a:rPr lang="es-ES" sz="2400" dirty="0" smtClean="0"/>
              <a:t> / horizonte, horas</a:t>
            </a:r>
          </a:p>
          <a:p>
            <a:r>
              <a:rPr lang="es-ES" sz="2400" b="1" dirty="0"/>
              <a:t>Constitutivos / restrictivos</a:t>
            </a:r>
          </a:p>
          <a:p>
            <a:r>
              <a:rPr lang="es-ES" sz="2400" dirty="0"/>
              <a:t>Positivos / negativos</a:t>
            </a:r>
          </a:p>
          <a:p>
            <a:r>
              <a:rPr lang="es-ES" sz="2400" dirty="0" smtClean="0"/>
              <a:t>Espacio</a:t>
            </a:r>
            <a:r>
              <a:rPr lang="es-ES" sz="2400" dirty="0"/>
              <a:t>, tiempo, capacidades</a:t>
            </a:r>
          </a:p>
          <a:p>
            <a:r>
              <a:rPr lang="es-ES" sz="2400" dirty="0" smtClean="0"/>
              <a:t>“Geográficos” / “geométricos”</a:t>
            </a:r>
          </a:p>
          <a:p>
            <a:r>
              <a:rPr lang="es-ES" sz="2400" dirty="0" smtClean="0"/>
              <a:t>Fijos / huidizos</a:t>
            </a:r>
          </a:p>
          <a:p>
            <a:r>
              <a:rPr lang="es-ES" sz="2400" dirty="0" smtClean="0"/>
              <a:t>A la vista / a la mano</a:t>
            </a:r>
          </a:p>
          <a:p>
            <a:r>
              <a:rPr lang="es-ES" sz="2400" dirty="0" smtClean="0"/>
              <a:t>…</a:t>
            </a:r>
          </a:p>
          <a:p>
            <a:endParaRPr lang="es-ES" sz="2800" i="1" dirty="0">
              <a:solidFill>
                <a:schemeClr val="bg1">
                  <a:lumMod val="50000"/>
                </a:schemeClr>
              </a:solidFill>
            </a:endParaRPr>
          </a:p>
        </p:txBody>
      </p:sp>
    </p:spTree>
    <p:extLst>
      <p:ext uri="{BB962C8B-B14F-4D97-AF65-F5344CB8AC3E}">
        <p14:creationId xmlns:p14="http://schemas.microsoft.com/office/powerpoint/2010/main" val="17585651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1340768"/>
            <a:ext cx="8784976" cy="4248472"/>
          </a:xfrm>
        </p:spPr>
        <p:txBody>
          <a:bodyPr>
            <a:normAutofit/>
          </a:bodyPr>
          <a:lstStyle/>
          <a:p>
            <a:pPr>
              <a:spcBef>
                <a:spcPts val="1200"/>
              </a:spcBef>
            </a:pPr>
            <a:r>
              <a:rPr lang="es-ES" sz="2000" dirty="0" smtClean="0"/>
              <a:t>“</a:t>
            </a:r>
            <a:r>
              <a:rPr lang="es-ES" sz="2000" dirty="0"/>
              <a:t>No hay duda de que la ciencia natural está sujeta a incapacidades externas a su dominio. Debemos reconocer que varios importantes problemas evaluativos y cognitivos quedan completamente fuera del campo de la ciencia tal como la conocemos</a:t>
            </a:r>
            <a:r>
              <a:rPr lang="es-ES" sz="2000" dirty="0" smtClean="0"/>
              <a:t>” (</a:t>
            </a:r>
            <a:r>
              <a:rPr lang="es-ES" sz="2000" b="1" dirty="0" smtClean="0"/>
              <a:t>N. </a:t>
            </a:r>
            <a:r>
              <a:rPr lang="es-ES" sz="2000" b="1" dirty="0" err="1" smtClean="0"/>
              <a:t>Rescher</a:t>
            </a:r>
            <a:r>
              <a:rPr lang="es-ES" sz="2000" dirty="0" smtClean="0"/>
              <a:t>)</a:t>
            </a:r>
          </a:p>
          <a:p>
            <a:pPr>
              <a:spcBef>
                <a:spcPts val="1200"/>
              </a:spcBef>
            </a:pPr>
            <a:r>
              <a:rPr lang="es-ES" sz="2000" dirty="0" smtClean="0"/>
              <a:t>“</a:t>
            </a:r>
            <a:r>
              <a:rPr lang="es-ES" sz="2000" dirty="0"/>
              <a:t>exagerar las aspiraciones de la ciencia hasta el punto de sostener que tiene ‘todas las respuestas’ sobre la condición del hombre, el sentido de la vida o los asuntos de política social, es dar un paso peligroso […] Esta visión hinchada de las capacidades invita al escepticismo y a la hostilidad como secuela de la frustración de las expectativas, que es su consecuencia </a:t>
            </a:r>
            <a:r>
              <a:rPr lang="es-ES" sz="2000" dirty="0" smtClean="0"/>
              <a:t>inevitable” (</a:t>
            </a:r>
            <a:r>
              <a:rPr lang="es-ES" sz="2000" b="1" dirty="0" smtClean="0"/>
              <a:t>N. </a:t>
            </a:r>
            <a:r>
              <a:rPr lang="es-ES" sz="2000" b="1" dirty="0" err="1" smtClean="0"/>
              <a:t>Rescher</a:t>
            </a:r>
            <a:r>
              <a:rPr lang="es-ES" sz="2000" dirty="0" smtClean="0"/>
              <a:t>)</a:t>
            </a:r>
            <a:endParaRPr lang="es-ES" sz="1800" dirty="0" smtClean="0"/>
          </a:p>
          <a:p>
            <a:endParaRPr lang="es-ES" sz="2800" i="1" dirty="0">
              <a:solidFill>
                <a:schemeClr val="bg1">
                  <a:lumMod val="50000"/>
                </a:schemeClr>
              </a:solidFill>
            </a:endParaRPr>
          </a:p>
          <a:p>
            <a:endParaRPr lang="es-ES" sz="2800" i="1" dirty="0">
              <a:solidFill>
                <a:schemeClr val="bg1">
                  <a:lumMod val="50000"/>
                </a:schemeClr>
              </a:solidFill>
            </a:endParaRPr>
          </a:p>
        </p:txBody>
      </p:sp>
    </p:spTree>
    <p:extLst>
      <p:ext uri="{BB962C8B-B14F-4D97-AF65-F5344CB8AC3E}">
        <p14:creationId xmlns:p14="http://schemas.microsoft.com/office/powerpoint/2010/main" val="18268307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35 Rectángulo redondeado"/>
          <p:cNvSpPr/>
          <p:nvPr/>
        </p:nvSpPr>
        <p:spPr>
          <a:xfrm>
            <a:off x="-252536" y="-243408"/>
            <a:ext cx="4752528" cy="2853844"/>
          </a:xfrm>
          <a:prstGeom prst="roundRect">
            <a:avLst/>
          </a:prstGeom>
          <a:solidFill>
            <a:schemeClr val="bg1">
              <a:lumMod val="85000"/>
            </a:schemeClr>
          </a:solidFill>
          <a:effectLst>
            <a:softEdge rad="254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4 Rectángulo redondeado"/>
          <p:cNvSpPr/>
          <p:nvPr/>
        </p:nvSpPr>
        <p:spPr>
          <a:xfrm>
            <a:off x="-36512" y="0"/>
            <a:ext cx="2771800" cy="2204864"/>
          </a:xfrm>
          <a:prstGeom prst="roundRect">
            <a:avLst/>
          </a:prstGeom>
          <a:solidFill>
            <a:schemeClr val="accent1">
              <a:lumMod val="50000"/>
            </a:schemeClr>
          </a:solidFill>
          <a:effectLst>
            <a:softEdge rad="254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5 Elipse"/>
          <p:cNvSpPr/>
          <p:nvPr/>
        </p:nvSpPr>
        <p:spPr>
          <a:xfrm>
            <a:off x="1115616" y="836712"/>
            <a:ext cx="1440160" cy="1008112"/>
          </a:xfrm>
          <a:prstGeom prst="ellipse">
            <a:avLst/>
          </a:prstGeom>
          <a:solidFill>
            <a:schemeClr val="accent1">
              <a:lumMod val="75000"/>
            </a:schemeClr>
          </a:solidFill>
          <a:effectLst>
            <a:glow>
              <a:schemeClr val="accent1">
                <a:alpha val="40000"/>
              </a:schemeClr>
            </a:glow>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7 Elipse"/>
          <p:cNvSpPr/>
          <p:nvPr/>
        </p:nvSpPr>
        <p:spPr>
          <a:xfrm>
            <a:off x="1979712" y="2132856"/>
            <a:ext cx="2520280" cy="1512172"/>
          </a:xfrm>
          <a:prstGeom prst="ellipse">
            <a:avLst/>
          </a:prstGeom>
          <a:solidFill>
            <a:schemeClr val="accent1">
              <a:lumMod val="75000"/>
            </a:schemeClr>
          </a:solidFill>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9 Elipse"/>
          <p:cNvSpPr/>
          <p:nvPr/>
        </p:nvSpPr>
        <p:spPr>
          <a:xfrm>
            <a:off x="2311307" y="2564904"/>
            <a:ext cx="1972661" cy="864096"/>
          </a:xfrm>
          <a:prstGeom prst="ellipse">
            <a:avLst/>
          </a:prstGeom>
          <a:solidFill>
            <a:schemeClr val="accent1">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10 CuadroTexto"/>
          <p:cNvSpPr txBox="1"/>
          <p:nvPr/>
        </p:nvSpPr>
        <p:spPr>
          <a:xfrm>
            <a:off x="467544" y="251356"/>
            <a:ext cx="1850186" cy="369332"/>
          </a:xfrm>
          <a:prstGeom prst="rect">
            <a:avLst/>
          </a:prstGeom>
          <a:noFill/>
        </p:spPr>
        <p:txBody>
          <a:bodyPr wrap="none" rtlCol="0">
            <a:spAutoFit/>
          </a:bodyPr>
          <a:lstStyle/>
          <a:p>
            <a:r>
              <a:rPr lang="en-GB" b="1" dirty="0" err="1" smtClean="0">
                <a:solidFill>
                  <a:schemeClr val="accent2"/>
                </a:solidFill>
              </a:rPr>
              <a:t>Mundo</a:t>
            </a:r>
            <a:r>
              <a:rPr lang="en-GB" b="1" dirty="0" smtClean="0">
                <a:solidFill>
                  <a:schemeClr val="accent2"/>
                </a:solidFill>
              </a:rPr>
              <a:t> de la </a:t>
            </a:r>
            <a:r>
              <a:rPr lang="en-GB" b="1" dirty="0" err="1" smtClean="0">
                <a:solidFill>
                  <a:schemeClr val="accent2"/>
                </a:solidFill>
              </a:rPr>
              <a:t>vida</a:t>
            </a:r>
            <a:endParaRPr lang="en-GB" b="1" dirty="0">
              <a:solidFill>
                <a:schemeClr val="accent2"/>
              </a:solidFill>
            </a:endParaRPr>
          </a:p>
        </p:txBody>
      </p:sp>
      <p:sp>
        <p:nvSpPr>
          <p:cNvPr id="12" name="11 CuadroTexto"/>
          <p:cNvSpPr txBox="1"/>
          <p:nvPr/>
        </p:nvSpPr>
        <p:spPr>
          <a:xfrm>
            <a:off x="1403648" y="1124744"/>
            <a:ext cx="867545" cy="369332"/>
          </a:xfrm>
          <a:prstGeom prst="rect">
            <a:avLst/>
          </a:prstGeom>
          <a:noFill/>
        </p:spPr>
        <p:txBody>
          <a:bodyPr wrap="none" rtlCol="0">
            <a:spAutoFit/>
          </a:bodyPr>
          <a:lstStyle/>
          <a:p>
            <a:r>
              <a:rPr lang="en-GB" b="1" dirty="0" err="1" smtClean="0"/>
              <a:t>Ciencia</a:t>
            </a:r>
            <a:endParaRPr lang="en-GB" b="1" dirty="0"/>
          </a:p>
        </p:txBody>
      </p:sp>
      <p:sp>
        <p:nvSpPr>
          <p:cNvPr id="13" name="12 CuadroTexto"/>
          <p:cNvSpPr txBox="1"/>
          <p:nvPr/>
        </p:nvSpPr>
        <p:spPr>
          <a:xfrm>
            <a:off x="2771800" y="2204864"/>
            <a:ext cx="867545" cy="369332"/>
          </a:xfrm>
          <a:prstGeom prst="rect">
            <a:avLst/>
          </a:prstGeom>
          <a:noFill/>
        </p:spPr>
        <p:txBody>
          <a:bodyPr wrap="none" rtlCol="0">
            <a:spAutoFit/>
          </a:bodyPr>
          <a:lstStyle/>
          <a:p>
            <a:r>
              <a:rPr lang="en-GB" b="1" dirty="0" err="1" smtClean="0"/>
              <a:t>Ciencia</a:t>
            </a:r>
            <a:endParaRPr lang="en-GB" b="1" dirty="0"/>
          </a:p>
        </p:txBody>
      </p:sp>
      <p:sp>
        <p:nvSpPr>
          <p:cNvPr id="14" name="13 CuadroTexto"/>
          <p:cNvSpPr txBox="1"/>
          <p:nvPr/>
        </p:nvSpPr>
        <p:spPr>
          <a:xfrm>
            <a:off x="2843808" y="2636912"/>
            <a:ext cx="938077" cy="738664"/>
          </a:xfrm>
          <a:prstGeom prst="rect">
            <a:avLst/>
          </a:prstGeom>
          <a:noFill/>
        </p:spPr>
        <p:txBody>
          <a:bodyPr wrap="none" rtlCol="0">
            <a:spAutoFit/>
          </a:bodyPr>
          <a:lstStyle/>
          <a:p>
            <a:r>
              <a:rPr lang="en-GB" sz="1400" b="1" dirty="0" err="1" smtClean="0"/>
              <a:t>C</a:t>
            </a:r>
            <a:r>
              <a:rPr lang="en-GB" sz="1400" dirty="0" err="1" smtClean="0"/>
              <a:t>iencia</a:t>
            </a:r>
            <a:endParaRPr lang="en-GB" sz="1400" dirty="0" smtClean="0"/>
          </a:p>
          <a:p>
            <a:r>
              <a:rPr lang="en-GB" sz="1400" b="1" dirty="0" err="1" smtClean="0"/>
              <a:t>P</a:t>
            </a:r>
            <a:r>
              <a:rPr lang="en-GB" sz="1400" dirty="0" err="1" smtClean="0"/>
              <a:t>osible</a:t>
            </a:r>
            <a:r>
              <a:rPr lang="en-GB" sz="1400" dirty="0" smtClean="0"/>
              <a:t> </a:t>
            </a:r>
            <a:r>
              <a:rPr lang="en-GB" sz="1400" dirty="0" err="1"/>
              <a:t>e</a:t>
            </a:r>
            <a:r>
              <a:rPr lang="en-GB" sz="1400" dirty="0" err="1" smtClean="0"/>
              <a:t>n</a:t>
            </a:r>
            <a:endParaRPr lang="en-GB" sz="1400" dirty="0" smtClean="0"/>
          </a:p>
          <a:p>
            <a:r>
              <a:rPr lang="en-GB" sz="1400" b="1" dirty="0" err="1" smtClean="0"/>
              <a:t>T</a:t>
            </a:r>
            <a:r>
              <a:rPr lang="en-GB" sz="1400" dirty="0" err="1" smtClean="0"/>
              <a:t>eoría</a:t>
            </a:r>
            <a:endParaRPr lang="en-GB" sz="1400" dirty="0"/>
          </a:p>
        </p:txBody>
      </p:sp>
      <p:sp>
        <p:nvSpPr>
          <p:cNvPr id="15" name="14 Elipse"/>
          <p:cNvSpPr/>
          <p:nvPr/>
        </p:nvSpPr>
        <p:spPr>
          <a:xfrm>
            <a:off x="4211960" y="3573015"/>
            <a:ext cx="2448272" cy="1465421"/>
          </a:xfrm>
          <a:prstGeom prst="ellipse">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16 Elipse"/>
          <p:cNvSpPr/>
          <p:nvPr/>
        </p:nvSpPr>
        <p:spPr>
          <a:xfrm>
            <a:off x="6300192" y="5229200"/>
            <a:ext cx="2448272" cy="1296144"/>
          </a:xfrm>
          <a:prstGeom prst="ellipse">
            <a:avLst/>
          </a:prstGeom>
          <a:solidFill>
            <a:schemeClr val="accent1">
              <a:lumMod val="40000"/>
              <a:lumOff val="60000"/>
            </a:schemeClr>
          </a:solidFill>
          <a:effectLst>
            <a:glow>
              <a:schemeClr val="accent1">
                <a:alpha val="40000"/>
              </a:schemeClr>
            </a:glow>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17 Elipse"/>
          <p:cNvSpPr/>
          <p:nvPr/>
        </p:nvSpPr>
        <p:spPr>
          <a:xfrm>
            <a:off x="4471547" y="4005064"/>
            <a:ext cx="1972661" cy="864096"/>
          </a:xfrm>
          <a:prstGeom prst="ellipse">
            <a:avLst/>
          </a:prstGeom>
          <a:solidFill>
            <a:schemeClr val="accent1">
              <a:lumMod val="40000"/>
              <a:lumOff val="60000"/>
            </a:schemeClr>
          </a:solidFill>
          <a:effectLst>
            <a:glow>
              <a:schemeClr val="accent1">
                <a:satMod val="175000"/>
                <a:alpha val="40000"/>
              </a:schemeClr>
            </a:glow>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18 Elipse"/>
          <p:cNvSpPr/>
          <p:nvPr/>
        </p:nvSpPr>
        <p:spPr>
          <a:xfrm>
            <a:off x="6559779" y="5589240"/>
            <a:ext cx="1972661" cy="864096"/>
          </a:xfrm>
          <a:prstGeom prst="ellipse">
            <a:avLst/>
          </a:prstGeom>
          <a:solidFill>
            <a:schemeClr val="bg1"/>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19 CuadroTexto"/>
          <p:cNvSpPr txBox="1"/>
          <p:nvPr/>
        </p:nvSpPr>
        <p:spPr>
          <a:xfrm>
            <a:off x="5076056" y="4077072"/>
            <a:ext cx="1106393" cy="738664"/>
          </a:xfrm>
          <a:prstGeom prst="rect">
            <a:avLst/>
          </a:prstGeom>
          <a:noFill/>
        </p:spPr>
        <p:txBody>
          <a:bodyPr wrap="none" rtlCol="0">
            <a:spAutoFit/>
          </a:bodyPr>
          <a:lstStyle/>
          <a:p>
            <a:r>
              <a:rPr lang="en-GB" sz="1400" b="1" dirty="0" err="1" smtClean="0"/>
              <a:t>C</a:t>
            </a:r>
            <a:r>
              <a:rPr lang="en-GB" sz="1400" dirty="0" err="1" smtClean="0"/>
              <a:t>iencia</a:t>
            </a:r>
            <a:endParaRPr lang="en-GB" sz="1400" dirty="0" smtClean="0"/>
          </a:p>
          <a:p>
            <a:r>
              <a:rPr lang="en-GB" sz="1400" b="1" dirty="0" err="1" smtClean="0"/>
              <a:t>P</a:t>
            </a:r>
            <a:r>
              <a:rPr lang="en-GB" sz="1400" dirty="0" err="1" smtClean="0"/>
              <a:t>osible</a:t>
            </a:r>
            <a:r>
              <a:rPr lang="en-GB" sz="1400" dirty="0" smtClean="0"/>
              <a:t> </a:t>
            </a:r>
            <a:r>
              <a:rPr lang="en-GB" sz="1400" dirty="0" err="1" smtClean="0"/>
              <a:t>en</a:t>
            </a:r>
            <a:r>
              <a:rPr lang="en-GB" sz="1400" dirty="0" smtClean="0"/>
              <a:t> la</a:t>
            </a:r>
          </a:p>
          <a:p>
            <a:r>
              <a:rPr lang="en-GB" sz="1400" b="1" dirty="0" err="1" smtClean="0"/>
              <a:t>P</a:t>
            </a:r>
            <a:r>
              <a:rPr lang="en-GB" sz="1400" dirty="0" err="1" smtClean="0"/>
              <a:t>ráctica</a:t>
            </a:r>
            <a:endParaRPr lang="en-GB" sz="1400" dirty="0"/>
          </a:p>
        </p:txBody>
      </p:sp>
      <p:sp>
        <p:nvSpPr>
          <p:cNvPr id="21" name="20 CuadroTexto"/>
          <p:cNvSpPr txBox="1"/>
          <p:nvPr/>
        </p:nvSpPr>
        <p:spPr>
          <a:xfrm>
            <a:off x="5076056" y="3645024"/>
            <a:ext cx="719428" cy="369332"/>
          </a:xfrm>
          <a:prstGeom prst="rect">
            <a:avLst/>
          </a:prstGeom>
          <a:noFill/>
        </p:spPr>
        <p:txBody>
          <a:bodyPr wrap="none" rtlCol="0">
            <a:spAutoFit/>
          </a:bodyPr>
          <a:lstStyle/>
          <a:p>
            <a:r>
              <a:rPr lang="en-GB" dirty="0" smtClean="0"/>
              <a:t>C</a:t>
            </a:r>
            <a:r>
              <a:rPr lang="en-GB" spc="200" dirty="0" smtClean="0"/>
              <a:t>.</a:t>
            </a:r>
            <a:r>
              <a:rPr lang="en-GB" dirty="0" smtClean="0"/>
              <a:t>P</a:t>
            </a:r>
            <a:r>
              <a:rPr lang="en-GB" spc="200" dirty="0" smtClean="0"/>
              <a:t>.</a:t>
            </a:r>
            <a:r>
              <a:rPr lang="en-GB" dirty="0" smtClean="0"/>
              <a:t>T</a:t>
            </a:r>
            <a:r>
              <a:rPr lang="en-GB" spc="200" dirty="0" smtClean="0"/>
              <a:t>.</a:t>
            </a:r>
            <a:endParaRPr lang="en-GB" spc="200" dirty="0"/>
          </a:p>
        </p:txBody>
      </p:sp>
      <p:sp>
        <p:nvSpPr>
          <p:cNvPr id="23" name="22 Rectángulo"/>
          <p:cNvSpPr/>
          <p:nvPr/>
        </p:nvSpPr>
        <p:spPr>
          <a:xfrm>
            <a:off x="7127172" y="5301208"/>
            <a:ext cx="736548" cy="369332"/>
          </a:xfrm>
          <a:prstGeom prst="rect">
            <a:avLst/>
          </a:prstGeom>
        </p:spPr>
        <p:txBody>
          <a:bodyPr wrap="none">
            <a:spAutoFit/>
          </a:bodyPr>
          <a:lstStyle/>
          <a:p>
            <a:r>
              <a:rPr lang="en-GB" dirty="0" smtClean="0"/>
              <a:t>C</a:t>
            </a:r>
            <a:r>
              <a:rPr lang="en-GB" spc="200" dirty="0" smtClean="0"/>
              <a:t>.</a:t>
            </a:r>
            <a:r>
              <a:rPr lang="en-GB" dirty="0" smtClean="0"/>
              <a:t>P</a:t>
            </a:r>
            <a:r>
              <a:rPr lang="en-GB" spc="200" dirty="0" smtClean="0"/>
              <a:t>.</a:t>
            </a:r>
            <a:r>
              <a:rPr lang="en-GB" dirty="0" smtClean="0"/>
              <a:t>P</a:t>
            </a:r>
            <a:r>
              <a:rPr lang="en-GB" spc="200" dirty="0" smtClean="0"/>
              <a:t>.</a:t>
            </a:r>
            <a:endParaRPr lang="en-GB" sz="1200" spc="200" dirty="0"/>
          </a:p>
        </p:txBody>
      </p:sp>
      <p:sp>
        <p:nvSpPr>
          <p:cNvPr id="24" name="23 CuadroTexto"/>
          <p:cNvSpPr txBox="1"/>
          <p:nvPr/>
        </p:nvSpPr>
        <p:spPr>
          <a:xfrm>
            <a:off x="6766439" y="5877272"/>
            <a:ext cx="1476558" cy="338554"/>
          </a:xfrm>
          <a:prstGeom prst="rect">
            <a:avLst/>
          </a:prstGeom>
          <a:noFill/>
        </p:spPr>
        <p:txBody>
          <a:bodyPr wrap="none" rtlCol="0">
            <a:spAutoFit/>
          </a:bodyPr>
          <a:lstStyle/>
          <a:p>
            <a:r>
              <a:rPr lang="en-GB" sz="1600" b="1" dirty="0" err="1" smtClean="0"/>
              <a:t>C</a:t>
            </a:r>
            <a:r>
              <a:rPr lang="en-GB" sz="1600" dirty="0" err="1" smtClean="0"/>
              <a:t>iencia</a:t>
            </a:r>
            <a:r>
              <a:rPr lang="en-GB" sz="1600" dirty="0" smtClean="0"/>
              <a:t> </a:t>
            </a:r>
            <a:r>
              <a:rPr lang="en-GB" sz="1600" b="1" dirty="0" err="1" smtClean="0"/>
              <a:t>E</a:t>
            </a:r>
            <a:r>
              <a:rPr lang="en-GB" sz="1600" dirty="0" err="1" smtClean="0"/>
              <a:t>fectiva</a:t>
            </a:r>
            <a:endParaRPr lang="en-GB" sz="1600" dirty="0"/>
          </a:p>
        </p:txBody>
      </p:sp>
      <p:sp>
        <p:nvSpPr>
          <p:cNvPr id="25" name="24 Flecha doblada"/>
          <p:cNvSpPr/>
          <p:nvPr/>
        </p:nvSpPr>
        <p:spPr>
          <a:xfrm rot="5400000">
            <a:off x="2362370" y="1502816"/>
            <a:ext cx="823446" cy="724665"/>
          </a:xfrm>
          <a:prstGeom prst="bentArrow">
            <a:avLst>
              <a:gd name="adj1" fmla="val 4972"/>
              <a:gd name="adj2" fmla="val 14905"/>
              <a:gd name="adj3" fmla="val 25000"/>
              <a:gd name="adj4" fmla="val 47155"/>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7" name="26 Flecha doblada"/>
          <p:cNvSpPr/>
          <p:nvPr/>
        </p:nvSpPr>
        <p:spPr>
          <a:xfrm rot="5400000">
            <a:off x="4391978" y="2816935"/>
            <a:ext cx="648075" cy="1008112"/>
          </a:xfrm>
          <a:prstGeom prst="bentArrow">
            <a:avLst>
              <a:gd name="adj1" fmla="val 9050"/>
              <a:gd name="adj2" fmla="val 15380"/>
              <a:gd name="adj3" fmla="val 25000"/>
              <a:gd name="adj4" fmla="val 4375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8" name="27 Flecha doblada"/>
          <p:cNvSpPr/>
          <p:nvPr/>
        </p:nvSpPr>
        <p:spPr>
          <a:xfrm rot="5400000">
            <a:off x="6353739" y="4414068"/>
            <a:ext cx="936106" cy="982193"/>
          </a:xfrm>
          <a:prstGeom prst="bentArrow">
            <a:avLst>
              <a:gd name="adj1" fmla="val 5399"/>
              <a:gd name="adj2" fmla="val 14505"/>
              <a:gd name="adj3" fmla="val 25000"/>
              <a:gd name="adj4" fmla="val 4375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9" name="28 CuadroTexto"/>
          <p:cNvSpPr txBox="1"/>
          <p:nvPr/>
        </p:nvSpPr>
        <p:spPr>
          <a:xfrm>
            <a:off x="35496" y="2204864"/>
            <a:ext cx="1890133" cy="338554"/>
          </a:xfrm>
          <a:prstGeom prst="rect">
            <a:avLst/>
          </a:prstGeom>
          <a:noFill/>
          <a:ln>
            <a:solidFill>
              <a:schemeClr val="accent6"/>
            </a:solidFill>
          </a:ln>
        </p:spPr>
        <p:txBody>
          <a:bodyPr wrap="none" rtlCol="0">
            <a:spAutoFit/>
          </a:bodyPr>
          <a:lstStyle/>
          <a:p>
            <a:r>
              <a:rPr lang="en-GB" sz="1600" dirty="0" err="1" smtClean="0"/>
              <a:t>Límites</a:t>
            </a:r>
            <a:r>
              <a:rPr lang="en-GB" sz="1600" dirty="0" smtClean="0"/>
              <a:t> </a:t>
            </a:r>
            <a:r>
              <a:rPr lang="en-GB" sz="1600" dirty="0" err="1" smtClean="0"/>
              <a:t>constitutivos</a:t>
            </a:r>
            <a:endParaRPr lang="en-GB" sz="1600" dirty="0"/>
          </a:p>
        </p:txBody>
      </p:sp>
      <p:sp>
        <p:nvSpPr>
          <p:cNvPr id="30" name="29 CuadroTexto"/>
          <p:cNvSpPr txBox="1"/>
          <p:nvPr/>
        </p:nvSpPr>
        <p:spPr>
          <a:xfrm>
            <a:off x="1043608" y="3645024"/>
            <a:ext cx="1494640" cy="338554"/>
          </a:xfrm>
          <a:prstGeom prst="rect">
            <a:avLst/>
          </a:prstGeom>
          <a:noFill/>
          <a:ln>
            <a:solidFill>
              <a:schemeClr val="accent6"/>
            </a:solidFill>
          </a:ln>
        </p:spPr>
        <p:txBody>
          <a:bodyPr wrap="none" rtlCol="0">
            <a:spAutoFit/>
          </a:bodyPr>
          <a:lstStyle/>
          <a:p>
            <a:r>
              <a:rPr lang="en-GB" sz="1600" dirty="0" err="1" smtClean="0"/>
              <a:t>Límites</a:t>
            </a:r>
            <a:r>
              <a:rPr lang="en-GB" sz="1600" dirty="0" smtClean="0"/>
              <a:t> </a:t>
            </a:r>
            <a:r>
              <a:rPr lang="en-GB" sz="1600" dirty="0" err="1" smtClean="0"/>
              <a:t>teóricos</a:t>
            </a:r>
            <a:endParaRPr lang="en-GB" sz="1600" dirty="0"/>
          </a:p>
        </p:txBody>
      </p:sp>
      <p:sp>
        <p:nvSpPr>
          <p:cNvPr id="31" name="30 CuadroTexto"/>
          <p:cNvSpPr txBox="1"/>
          <p:nvPr/>
        </p:nvSpPr>
        <p:spPr>
          <a:xfrm>
            <a:off x="2987824" y="4869160"/>
            <a:ext cx="1572738" cy="338554"/>
          </a:xfrm>
          <a:prstGeom prst="rect">
            <a:avLst/>
          </a:prstGeom>
          <a:noFill/>
          <a:ln>
            <a:solidFill>
              <a:schemeClr val="accent6"/>
            </a:solidFill>
          </a:ln>
        </p:spPr>
        <p:txBody>
          <a:bodyPr wrap="none" rtlCol="0">
            <a:spAutoFit/>
          </a:bodyPr>
          <a:lstStyle/>
          <a:p>
            <a:r>
              <a:rPr lang="en-GB" sz="1600" dirty="0" err="1" smtClean="0"/>
              <a:t>Límites</a:t>
            </a:r>
            <a:r>
              <a:rPr lang="en-GB" sz="1600" dirty="0" smtClean="0"/>
              <a:t> </a:t>
            </a:r>
            <a:r>
              <a:rPr lang="en-GB" sz="1600" dirty="0" err="1" smtClean="0"/>
              <a:t>prácticos</a:t>
            </a:r>
            <a:endParaRPr lang="en-GB" sz="1600" dirty="0"/>
          </a:p>
        </p:txBody>
      </p:sp>
      <p:sp>
        <p:nvSpPr>
          <p:cNvPr id="32" name="31 CuadroTexto"/>
          <p:cNvSpPr txBox="1"/>
          <p:nvPr/>
        </p:nvSpPr>
        <p:spPr>
          <a:xfrm>
            <a:off x="4769836" y="6474822"/>
            <a:ext cx="1967398" cy="338554"/>
          </a:xfrm>
          <a:prstGeom prst="rect">
            <a:avLst/>
          </a:prstGeom>
          <a:noFill/>
          <a:ln>
            <a:solidFill>
              <a:schemeClr val="accent6"/>
            </a:solidFill>
          </a:ln>
        </p:spPr>
        <p:txBody>
          <a:bodyPr wrap="none" rtlCol="0">
            <a:spAutoFit/>
          </a:bodyPr>
          <a:lstStyle/>
          <a:p>
            <a:r>
              <a:rPr lang="en-GB" sz="1600" dirty="0" err="1" smtClean="0"/>
              <a:t>Límites</a:t>
            </a:r>
            <a:r>
              <a:rPr lang="en-GB" sz="1600" dirty="0" smtClean="0"/>
              <a:t> </a:t>
            </a:r>
            <a:r>
              <a:rPr lang="en-GB" sz="1600" dirty="0" err="1" smtClean="0"/>
              <a:t>por</a:t>
            </a:r>
            <a:r>
              <a:rPr lang="en-GB" sz="1600" dirty="0" smtClean="0"/>
              <a:t> </a:t>
            </a:r>
            <a:r>
              <a:rPr lang="en-GB" sz="1600" dirty="0" err="1" smtClean="0"/>
              <a:t>falibilidad</a:t>
            </a:r>
            <a:endParaRPr lang="en-GB" sz="1600" dirty="0"/>
          </a:p>
        </p:txBody>
      </p:sp>
      <p:cxnSp>
        <p:nvCxnSpPr>
          <p:cNvPr id="7" name="6 Conector recto de flecha"/>
          <p:cNvCxnSpPr>
            <a:stCxn id="29" idx="0"/>
          </p:cNvCxnSpPr>
          <p:nvPr/>
        </p:nvCxnSpPr>
        <p:spPr>
          <a:xfrm flipV="1">
            <a:off x="980563" y="1697190"/>
            <a:ext cx="423091" cy="507674"/>
          </a:xfrm>
          <a:prstGeom prst="straightConnector1">
            <a:avLst/>
          </a:prstGeom>
          <a:ln w="25400">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33" name="32 Conector recto de flecha"/>
          <p:cNvCxnSpPr>
            <a:stCxn id="30" idx="0"/>
          </p:cNvCxnSpPr>
          <p:nvPr/>
        </p:nvCxnSpPr>
        <p:spPr>
          <a:xfrm flipV="1">
            <a:off x="1790928" y="3281366"/>
            <a:ext cx="764848" cy="363658"/>
          </a:xfrm>
          <a:prstGeom prst="straightConnector1">
            <a:avLst/>
          </a:prstGeom>
          <a:ln w="25400">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34" name="33 Conector recto de flecha"/>
          <p:cNvCxnSpPr>
            <a:stCxn id="31" idx="0"/>
          </p:cNvCxnSpPr>
          <p:nvPr/>
        </p:nvCxnSpPr>
        <p:spPr>
          <a:xfrm flipV="1">
            <a:off x="3774193" y="4509122"/>
            <a:ext cx="783727" cy="360038"/>
          </a:xfrm>
          <a:prstGeom prst="straightConnector1">
            <a:avLst/>
          </a:prstGeom>
          <a:ln w="25400">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35" name="34 Conector recto de flecha"/>
          <p:cNvCxnSpPr/>
          <p:nvPr/>
        </p:nvCxnSpPr>
        <p:spPr>
          <a:xfrm flipH="1" flipV="1">
            <a:off x="6660236" y="6093297"/>
            <a:ext cx="76998" cy="381525"/>
          </a:xfrm>
          <a:prstGeom prst="straightConnector1">
            <a:avLst/>
          </a:prstGeom>
          <a:ln w="25400">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9" name="8 CuadroTexto"/>
          <p:cNvSpPr txBox="1"/>
          <p:nvPr/>
        </p:nvSpPr>
        <p:spPr>
          <a:xfrm>
            <a:off x="6044393" y="1844824"/>
            <a:ext cx="2920095" cy="400110"/>
          </a:xfrm>
          <a:prstGeom prst="rect">
            <a:avLst/>
          </a:prstGeom>
          <a:noFill/>
          <a:ln>
            <a:solidFill>
              <a:schemeClr val="accent6"/>
            </a:solidFill>
          </a:ln>
        </p:spPr>
        <p:txBody>
          <a:bodyPr wrap="none" rtlCol="0">
            <a:spAutoFit/>
          </a:bodyPr>
          <a:lstStyle/>
          <a:p>
            <a:r>
              <a:rPr lang="en-GB" sz="2000" b="1" spc="150" dirty="0" smtClean="0"/>
              <a:t>LÍMITES </a:t>
            </a:r>
            <a:r>
              <a:rPr lang="en-GB" sz="2000" b="1" spc="150" dirty="0"/>
              <a:t>d</a:t>
            </a:r>
            <a:r>
              <a:rPr lang="en-GB" sz="2000" b="1" spc="150" dirty="0" smtClean="0"/>
              <a:t>e la CIENCIA</a:t>
            </a:r>
          </a:p>
        </p:txBody>
      </p:sp>
      <p:sp>
        <p:nvSpPr>
          <p:cNvPr id="37" name="36 CuadroTexto"/>
          <p:cNvSpPr txBox="1"/>
          <p:nvPr/>
        </p:nvSpPr>
        <p:spPr>
          <a:xfrm>
            <a:off x="3270742" y="107340"/>
            <a:ext cx="880369" cy="369332"/>
          </a:xfrm>
          <a:prstGeom prst="rect">
            <a:avLst/>
          </a:prstGeom>
          <a:noFill/>
        </p:spPr>
        <p:txBody>
          <a:bodyPr wrap="none" rtlCol="0">
            <a:spAutoFit/>
          </a:bodyPr>
          <a:lstStyle/>
          <a:p>
            <a:r>
              <a:rPr lang="en-GB" b="1" dirty="0" err="1" smtClean="0">
                <a:solidFill>
                  <a:schemeClr val="bg1">
                    <a:lumMod val="50000"/>
                  </a:schemeClr>
                </a:solidFill>
              </a:rPr>
              <a:t>Mundo</a:t>
            </a:r>
            <a:endParaRPr lang="en-GB" b="1" dirty="0">
              <a:solidFill>
                <a:schemeClr val="bg1">
                  <a:lumMod val="50000"/>
                </a:schemeClr>
              </a:solidFill>
            </a:endParaRPr>
          </a:p>
        </p:txBody>
      </p:sp>
      <p:sp>
        <p:nvSpPr>
          <p:cNvPr id="2" name="1 CuadroTexto"/>
          <p:cNvSpPr txBox="1"/>
          <p:nvPr/>
        </p:nvSpPr>
        <p:spPr>
          <a:xfrm>
            <a:off x="35496" y="5805264"/>
            <a:ext cx="5003677" cy="584775"/>
          </a:xfrm>
          <a:prstGeom prst="rect">
            <a:avLst/>
          </a:prstGeom>
          <a:noFill/>
          <a:ln>
            <a:solidFill>
              <a:schemeClr val="accent6"/>
            </a:solidFill>
          </a:ln>
        </p:spPr>
        <p:txBody>
          <a:bodyPr wrap="none" rtlCol="0">
            <a:spAutoFit/>
          </a:bodyPr>
          <a:lstStyle/>
          <a:p>
            <a:r>
              <a:rPr lang="en-GB" i="1" dirty="0" smtClean="0"/>
              <a:t>La </a:t>
            </a:r>
            <a:r>
              <a:rPr lang="en-GB" i="1" dirty="0" err="1" smtClean="0"/>
              <a:t>diferencia</a:t>
            </a:r>
            <a:r>
              <a:rPr lang="en-GB" i="1" dirty="0" smtClean="0"/>
              <a:t> de </a:t>
            </a:r>
            <a:r>
              <a:rPr lang="en-GB" i="1" dirty="0" err="1" smtClean="0"/>
              <a:t>Píndaro</a:t>
            </a:r>
            <a:r>
              <a:rPr lang="en-GB" i="1" dirty="0" smtClean="0"/>
              <a:t> </a:t>
            </a:r>
            <a:r>
              <a:rPr lang="en-GB" dirty="0" smtClean="0"/>
              <a:t>= </a:t>
            </a:r>
            <a:r>
              <a:rPr lang="en-GB" i="1" dirty="0" err="1" smtClean="0"/>
              <a:t>Ciencia</a:t>
            </a:r>
            <a:r>
              <a:rPr lang="en-GB" dirty="0" smtClean="0"/>
              <a:t> – </a:t>
            </a:r>
            <a:r>
              <a:rPr lang="en-GB" i="1" dirty="0" err="1" smtClean="0"/>
              <a:t>Ciencia</a:t>
            </a:r>
            <a:r>
              <a:rPr lang="en-GB" i="1" dirty="0" smtClean="0"/>
              <a:t> </a:t>
            </a:r>
            <a:r>
              <a:rPr lang="en-GB" i="1" dirty="0" err="1" smtClean="0"/>
              <a:t>Efectiva</a:t>
            </a:r>
            <a:endParaRPr lang="en-GB" i="1" dirty="0" smtClean="0"/>
          </a:p>
          <a:p>
            <a:r>
              <a:rPr lang="es-ES" sz="1400" dirty="0"/>
              <a:t>“Llega a ser el que eres” (Píndaro</a:t>
            </a:r>
            <a:r>
              <a:rPr lang="es-ES" sz="1400" dirty="0" smtClean="0"/>
              <a:t>)</a:t>
            </a:r>
            <a:endParaRPr lang="es-ES" dirty="0"/>
          </a:p>
        </p:txBody>
      </p:sp>
      <p:sp>
        <p:nvSpPr>
          <p:cNvPr id="3" name="2 CuadroTexto"/>
          <p:cNvSpPr txBox="1"/>
          <p:nvPr/>
        </p:nvSpPr>
        <p:spPr>
          <a:xfrm>
            <a:off x="3347864" y="764704"/>
            <a:ext cx="1760995" cy="369332"/>
          </a:xfrm>
          <a:prstGeom prst="rect">
            <a:avLst/>
          </a:prstGeom>
          <a:noFill/>
          <a:ln>
            <a:solidFill>
              <a:schemeClr val="accent6"/>
            </a:solidFill>
          </a:ln>
        </p:spPr>
        <p:txBody>
          <a:bodyPr wrap="none" rtlCol="0">
            <a:spAutoFit/>
          </a:bodyPr>
          <a:lstStyle/>
          <a:p>
            <a:r>
              <a:rPr lang="en-GB" dirty="0" err="1" smtClean="0"/>
              <a:t>Límites</a:t>
            </a:r>
            <a:r>
              <a:rPr lang="en-GB" dirty="0" smtClean="0"/>
              <a:t> </a:t>
            </a:r>
            <a:r>
              <a:rPr lang="en-GB" dirty="0" err="1" smtClean="0"/>
              <a:t>objetivos</a:t>
            </a:r>
            <a:endParaRPr lang="en-GB" dirty="0"/>
          </a:p>
        </p:txBody>
      </p:sp>
      <p:cxnSp>
        <p:nvCxnSpPr>
          <p:cNvPr id="38" name="37 Conector recto de flecha"/>
          <p:cNvCxnSpPr/>
          <p:nvPr/>
        </p:nvCxnSpPr>
        <p:spPr>
          <a:xfrm flipH="1">
            <a:off x="2483768" y="980729"/>
            <a:ext cx="864096" cy="328681"/>
          </a:xfrm>
          <a:prstGeom prst="straightConnector1">
            <a:avLst/>
          </a:prstGeom>
          <a:ln w="25400">
            <a:solidFill>
              <a:schemeClr val="accent6"/>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1066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par>
                          <p:cTn id="15" fill="hold">
                            <p:stCondLst>
                              <p:cond delay="1000"/>
                            </p:stCondLst>
                            <p:childTnLst>
                              <p:par>
                                <p:cTn id="16" presetID="42" presetClass="entr" presetSubtype="0" fill="hold" grpId="0"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1000"/>
                                        <p:tgtEl>
                                          <p:spTgt spid="6"/>
                                        </p:tgtEl>
                                      </p:cBhvr>
                                    </p:animEffect>
                                    <p:anim calcmode="lin" valueType="num">
                                      <p:cBhvr>
                                        <p:cTn id="19" dur="1000" fill="hold"/>
                                        <p:tgtEl>
                                          <p:spTgt spid="6"/>
                                        </p:tgtEl>
                                        <p:attrNameLst>
                                          <p:attrName>ppt_x</p:attrName>
                                        </p:attrNameLst>
                                      </p:cBhvr>
                                      <p:tavLst>
                                        <p:tav tm="0">
                                          <p:val>
                                            <p:strVal val="#ppt_x"/>
                                          </p:val>
                                        </p:tav>
                                        <p:tav tm="100000">
                                          <p:val>
                                            <p:strVal val="#ppt_x"/>
                                          </p:val>
                                        </p:tav>
                                      </p:tavLst>
                                    </p:anim>
                                    <p:anim calcmode="lin" valueType="num">
                                      <p:cBhvr>
                                        <p:cTn id="20" dur="1000" fill="hold"/>
                                        <p:tgtEl>
                                          <p:spTgt spid="6"/>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1000"/>
                                        <p:tgtEl>
                                          <p:spTgt spid="12"/>
                                        </p:tgtEl>
                                      </p:cBhvr>
                                    </p:animEffect>
                                    <p:anim calcmode="lin" valueType="num">
                                      <p:cBhvr>
                                        <p:cTn id="24" dur="1000" fill="hold"/>
                                        <p:tgtEl>
                                          <p:spTgt spid="12"/>
                                        </p:tgtEl>
                                        <p:attrNameLst>
                                          <p:attrName>ppt_x</p:attrName>
                                        </p:attrNameLst>
                                      </p:cBhvr>
                                      <p:tavLst>
                                        <p:tav tm="0">
                                          <p:val>
                                            <p:strVal val="#ppt_x"/>
                                          </p:val>
                                        </p:tav>
                                        <p:tav tm="100000">
                                          <p:val>
                                            <p:strVal val="#ppt_x"/>
                                          </p:val>
                                        </p:tav>
                                      </p:tavLst>
                                    </p:anim>
                                    <p:anim calcmode="lin" valueType="num">
                                      <p:cBhvr>
                                        <p:cTn id="2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29"/>
                                        </p:tgtEl>
                                        <p:attrNameLst>
                                          <p:attrName>style.visibility</p:attrName>
                                        </p:attrNameLst>
                                      </p:cBhvr>
                                      <p:to>
                                        <p:strVal val="visible"/>
                                      </p:to>
                                    </p:set>
                                    <p:animEffect transition="in" filter="fade">
                                      <p:cBhvr>
                                        <p:cTn id="30" dur="1000"/>
                                        <p:tgtEl>
                                          <p:spTgt spid="29"/>
                                        </p:tgtEl>
                                      </p:cBhvr>
                                    </p:animEffect>
                                    <p:anim calcmode="lin" valueType="num">
                                      <p:cBhvr>
                                        <p:cTn id="31" dur="1000" fill="hold"/>
                                        <p:tgtEl>
                                          <p:spTgt spid="29"/>
                                        </p:tgtEl>
                                        <p:attrNameLst>
                                          <p:attrName>ppt_x</p:attrName>
                                        </p:attrNameLst>
                                      </p:cBhvr>
                                      <p:tavLst>
                                        <p:tav tm="0">
                                          <p:val>
                                            <p:strVal val="#ppt_x"/>
                                          </p:val>
                                        </p:tav>
                                        <p:tav tm="100000">
                                          <p:val>
                                            <p:strVal val="#ppt_x"/>
                                          </p:val>
                                        </p:tav>
                                      </p:tavLst>
                                    </p:anim>
                                    <p:anim calcmode="lin" valueType="num">
                                      <p:cBhvr>
                                        <p:cTn id="32" dur="1000" fill="hold"/>
                                        <p:tgtEl>
                                          <p:spTgt spid="29"/>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fade">
                                      <p:cBhvr>
                                        <p:cTn id="42" dur="1000"/>
                                        <p:tgtEl>
                                          <p:spTgt spid="25"/>
                                        </p:tgtEl>
                                      </p:cBhvr>
                                    </p:animEffect>
                                    <p:anim calcmode="lin" valueType="num">
                                      <p:cBhvr>
                                        <p:cTn id="43" dur="1000" fill="hold"/>
                                        <p:tgtEl>
                                          <p:spTgt spid="25"/>
                                        </p:tgtEl>
                                        <p:attrNameLst>
                                          <p:attrName>ppt_x</p:attrName>
                                        </p:attrNameLst>
                                      </p:cBhvr>
                                      <p:tavLst>
                                        <p:tav tm="0">
                                          <p:val>
                                            <p:strVal val="#ppt_x"/>
                                          </p:val>
                                        </p:tav>
                                        <p:tav tm="100000">
                                          <p:val>
                                            <p:strVal val="#ppt_x"/>
                                          </p:val>
                                        </p:tav>
                                      </p:tavLst>
                                    </p:anim>
                                    <p:anim calcmode="lin" valueType="num">
                                      <p:cBhvr>
                                        <p:cTn id="44" dur="1000" fill="hold"/>
                                        <p:tgtEl>
                                          <p:spTgt spid="25"/>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fade">
                                      <p:cBhvr>
                                        <p:cTn id="47" dur="1000"/>
                                        <p:tgtEl>
                                          <p:spTgt spid="8"/>
                                        </p:tgtEl>
                                      </p:cBhvr>
                                    </p:animEffect>
                                    <p:anim calcmode="lin" valueType="num">
                                      <p:cBhvr>
                                        <p:cTn id="48" dur="1000" fill="hold"/>
                                        <p:tgtEl>
                                          <p:spTgt spid="8"/>
                                        </p:tgtEl>
                                        <p:attrNameLst>
                                          <p:attrName>ppt_x</p:attrName>
                                        </p:attrNameLst>
                                      </p:cBhvr>
                                      <p:tavLst>
                                        <p:tav tm="0">
                                          <p:val>
                                            <p:strVal val="#ppt_x"/>
                                          </p:val>
                                        </p:tav>
                                        <p:tav tm="100000">
                                          <p:val>
                                            <p:strVal val="#ppt_x"/>
                                          </p:val>
                                        </p:tav>
                                      </p:tavLst>
                                    </p:anim>
                                    <p:anim calcmode="lin" valueType="num">
                                      <p:cBhvr>
                                        <p:cTn id="49" dur="1000" fill="hold"/>
                                        <p:tgtEl>
                                          <p:spTgt spid="8"/>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1000"/>
                                        <p:tgtEl>
                                          <p:spTgt spid="13"/>
                                        </p:tgtEl>
                                      </p:cBhvr>
                                    </p:animEffect>
                                    <p:anim calcmode="lin" valueType="num">
                                      <p:cBhvr>
                                        <p:cTn id="53" dur="1000" fill="hold"/>
                                        <p:tgtEl>
                                          <p:spTgt spid="13"/>
                                        </p:tgtEl>
                                        <p:attrNameLst>
                                          <p:attrName>ppt_x</p:attrName>
                                        </p:attrNameLst>
                                      </p:cBhvr>
                                      <p:tavLst>
                                        <p:tav tm="0">
                                          <p:val>
                                            <p:strVal val="#ppt_x"/>
                                          </p:val>
                                        </p:tav>
                                        <p:tav tm="100000">
                                          <p:val>
                                            <p:strVal val="#ppt_x"/>
                                          </p:val>
                                        </p:tav>
                                      </p:tavLst>
                                    </p:anim>
                                    <p:anim calcmode="lin" valueType="num">
                                      <p:cBhvr>
                                        <p:cTn id="54" dur="1000" fill="hold"/>
                                        <p:tgtEl>
                                          <p:spTgt spid="13"/>
                                        </p:tgtEl>
                                        <p:attrNameLst>
                                          <p:attrName>ppt_y</p:attrName>
                                        </p:attrNameLst>
                                      </p:cBhvr>
                                      <p:tavLst>
                                        <p:tav tm="0">
                                          <p:val>
                                            <p:strVal val="#ppt_y+.1"/>
                                          </p:val>
                                        </p:tav>
                                        <p:tav tm="100000">
                                          <p:val>
                                            <p:strVal val="#ppt_y"/>
                                          </p:val>
                                        </p:tav>
                                      </p:tavLst>
                                    </p:anim>
                                  </p:childTnLst>
                                </p:cTn>
                              </p:par>
                              <p:par>
                                <p:cTn id="55" presetID="42" presetClass="entr" presetSubtype="0" fill="hold" grpId="0" nodeType="with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fade">
                                      <p:cBhvr>
                                        <p:cTn id="57" dur="1000"/>
                                        <p:tgtEl>
                                          <p:spTgt spid="10"/>
                                        </p:tgtEl>
                                      </p:cBhvr>
                                    </p:animEffect>
                                    <p:anim calcmode="lin" valueType="num">
                                      <p:cBhvr>
                                        <p:cTn id="58" dur="1000" fill="hold"/>
                                        <p:tgtEl>
                                          <p:spTgt spid="10"/>
                                        </p:tgtEl>
                                        <p:attrNameLst>
                                          <p:attrName>ppt_x</p:attrName>
                                        </p:attrNameLst>
                                      </p:cBhvr>
                                      <p:tavLst>
                                        <p:tav tm="0">
                                          <p:val>
                                            <p:strVal val="#ppt_x"/>
                                          </p:val>
                                        </p:tav>
                                        <p:tav tm="100000">
                                          <p:val>
                                            <p:strVal val="#ppt_x"/>
                                          </p:val>
                                        </p:tav>
                                      </p:tavLst>
                                    </p:anim>
                                    <p:anim calcmode="lin" valueType="num">
                                      <p:cBhvr>
                                        <p:cTn id="5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grpId="0" nodeType="clickEffect">
                                  <p:stCondLst>
                                    <p:cond delay="0"/>
                                  </p:stCondLst>
                                  <p:childTnLst>
                                    <p:set>
                                      <p:cBhvr>
                                        <p:cTn id="63" dur="1" fill="hold">
                                          <p:stCondLst>
                                            <p:cond delay="0"/>
                                          </p:stCondLst>
                                        </p:cTn>
                                        <p:tgtEl>
                                          <p:spTgt spid="30"/>
                                        </p:tgtEl>
                                        <p:attrNameLst>
                                          <p:attrName>style.visibility</p:attrName>
                                        </p:attrNameLst>
                                      </p:cBhvr>
                                      <p:to>
                                        <p:strVal val="visible"/>
                                      </p:to>
                                    </p:set>
                                    <p:animEffect transition="in" filter="fade">
                                      <p:cBhvr>
                                        <p:cTn id="64" dur="1000"/>
                                        <p:tgtEl>
                                          <p:spTgt spid="30"/>
                                        </p:tgtEl>
                                      </p:cBhvr>
                                    </p:animEffect>
                                    <p:anim calcmode="lin" valueType="num">
                                      <p:cBhvr>
                                        <p:cTn id="65" dur="1000" fill="hold"/>
                                        <p:tgtEl>
                                          <p:spTgt spid="30"/>
                                        </p:tgtEl>
                                        <p:attrNameLst>
                                          <p:attrName>ppt_x</p:attrName>
                                        </p:attrNameLst>
                                      </p:cBhvr>
                                      <p:tavLst>
                                        <p:tav tm="0">
                                          <p:val>
                                            <p:strVal val="#ppt_x"/>
                                          </p:val>
                                        </p:tav>
                                        <p:tav tm="100000">
                                          <p:val>
                                            <p:strVal val="#ppt_x"/>
                                          </p:val>
                                        </p:tav>
                                      </p:tavLst>
                                    </p:anim>
                                    <p:anim calcmode="lin" valueType="num">
                                      <p:cBhvr>
                                        <p:cTn id="66" dur="1000" fill="hold"/>
                                        <p:tgtEl>
                                          <p:spTgt spid="30"/>
                                        </p:tgtEl>
                                        <p:attrNameLst>
                                          <p:attrName>ppt_y</p:attrName>
                                        </p:attrNameLst>
                                      </p:cBhvr>
                                      <p:tavLst>
                                        <p:tav tm="0">
                                          <p:val>
                                            <p:strVal val="#ppt_y+.1"/>
                                          </p:val>
                                        </p:tav>
                                        <p:tav tm="100000">
                                          <p:val>
                                            <p:strVal val="#ppt_y"/>
                                          </p:val>
                                        </p:tav>
                                      </p:tavLst>
                                    </p:anim>
                                  </p:childTnLst>
                                </p:cTn>
                              </p:par>
                              <p:par>
                                <p:cTn id="67" presetID="42" presetClass="entr" presetSubtype="0" fill="hold" nodeType="withEffect">
                                  <p:stCondLst>
                                    <p:cond delay="0"/>
                                  </p:stCondLst>
                                  <p:childTnLst>
                                    <p:set>
                                      <p:cBhvr>
                                        <p:cTn id="68" dur="1" fill="hold">
                                          <p:stCondLst>
                                            <p:cond delay="0"/>
                                          </p:stCondLst>
                                        </p:cTn>
                                        <p:tgtEl>
                                          <p:spTgt spid="33"/>
                                        </p:tgtEl>
                                        <p:attrNameLst>
                                          <p:attrName>style.visibility</p:attrName>
                                        </p:attrNameLst>
                                      </p:cBhvr>
                                      <p:to>
                                        <p:strVal val="visible"/>
                                      </p:to>
                                    </p:set>
                                    <p:animEffect transition="in" filter="fade">
                                      <p:cBhvr>
                                        <p:cTn id="69" dur="1000"/>
                                        <p:tgtEl>
                                          <p:spTgt spid="33"/>
                                        </p:tgtEl>
                                      </p:cBhvr>
                                    </p:animEffect>
                                    <p:anim calcmode="lin" valueType="num">
                                      <p:cBhvr>
                                        <p:cTn id="70" dur="1000" fill="hold"/>
                                        <p:tgtEl>
                                          <p:spTgt spid="33"/>
                                        </p:tgtEl>
                                        <p:attrNameLst>
                                          <p:attrName>ppt_x</p:attrName>
                                        </p:attrNameLst>
                                      </p:cBhvr>
                                      <p:tavLst>
                                        <p:tav tm="0">
                                          <p:val>
                                            <p:strVal val="#ppt_x"/>
                                          </p:val>
                                        </p:tav>
                                        <p:tav tm="100000">
                                          <p:val>
                                            <p:strVal val="#ppt_x"/>
                                          </p:val>
                                        </p:tav>
                                      </p:tavLst>
                                    </p:anim>
                                    <p:anim calcmode="lin" valueType="num">
                                      <p:cBhvr>
                                        <p:cTn id="71"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14"/>
                                        </p:tgtEl>
                                        <p:attrNameLst>
                                          <p:attrName>style.visibility</p:attrName>
                                        </p:attrNameLst>
                                      </p:cBhvr>
                                      <p:to>
                                        <p:strVal val="visible"/>
                                      </p:to>
                                    </p:set>
                                    <p:animEffect transition="in" filter="fade">
                                      <p:cBhvr>
                                        <p:cTn id="76" dur="1000"/>
                                        <p:tgtEl>
                                          <p:spTgt spid="14"/>
                                        </p:tgtEl>
                                      </p:cBhvr>
                                    </p:animEffect>
                                    <p:anim calcmode="lin" valueType="num">
                                      <p:cBhvr>
                                        <p:cTn id="77" dur="1000" fill="hold"/>
                                        <p:tgtEl>
                                          <p:spTgt spid="14"/>
                                        </p:tgtEl>
                                        <p:attrNameLst>
                                          <p:attrName>ppt_x</p:attrName>
                                        </p:attrNameLst>
                                      </p:cBhvr>
                                      <p:tavLst>
                                        <p:tav tm="0">
                                          <p:val>
                                            <p:strVal val="#ppt_x"/>
                                          </p:val>
                                        </p:tav>
                                        <p:tav tm="100000">
                                          <p:val>
                                            <p:strVal val="#ppt_x"/>
                                          </p:val>
                                        </p:tav>
                                      </p:tavLst>
                                    </p:anim>
                                    <p:anim calcmode="lin" valueType="num">
                                      <p:cBhvr>
                                        <p:cTn id="7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grpId="0" nodeType="clickEffect">
                                  <p:stCondLst>
                                    <p:cond delay="0"/>
                                  </p:stCondLst>
                                  <p:childTnLst>
                                    <p:set>
                                      <p:cBhvr>
                                        <p:cTn id="82" dur="1" fill="hold">
                                          <p:stCondLst>
                                            <p:cond delay="0"/>
                                          </p:stCondLst>
                                        </p:cTn>
                                        <p:tgtEl>
                                          <p:spTgt spid="27"/>
                                        </p:tgtEl>
                                        <p:attrNameLst>
                                          <p:attrName>style.visibility</p:attrName>
                                        </p:attrNameLst>
                                      </p:cBhvr>
                                      <p:to>
                                        <p:strVal val="visible"/>
                                      </p:to>
                                    </p:set>
                                    <p:animEffect transition="in" filter="fade">
                                      <p:cBhvr>
                                        <p:cTn id="83" dur="1000"/>
                                        <p:tgtEl>
                                          <p:spTgt spid="27"/>
                                        </p:tgtEl>
                                      </p:cBhvr>
                                    </p:animEffect>
                                    <p:anim calcmode="lin" valueType="num">
                                      <p:cBhvr>
                                        <p:cTn id="84" dur="1000" fill="hold"/>
                                        <p:tgtEl>
                                          <p:spTgt spid="27"/>
                                        </p:tgtEl>
                                        <p:attrNameLst>
                                          <p:attrName>ppt_x</p:attrName>
                                        </p:attrNameLst>
                                      </p:cBhvr>
                                      <p:tavLst>
                                        <p:tav tm="0">
                                          <p:val>
                                            <p:strVal val="#ppt_x"/>
                                          </p:val>
                                        </p:tav>
                                        <p:tav tm="100000">
                                          <p:val>
                                            <p:strVal val="#ppt_x"/>
                                          </p:val>
                                        </p:tav>
                                      </p:tavLst>
                                    </p:anim>
                                    <p:anim calcmode="lin" valueType="num">
                                      <p:cBhvr>
                                        <p:cTn id="85" dur="1000" fill="hold"/>
                                        <p:tgtEl>
                                          <p:spTgt spid="27"/>
                                        </p:tgtEl>
                                        <p:attrNameLst>
                                          <p:attrName>ppt_y</p:attrName>
                                        </p:attrNameLst>
                                      </p:cBhvr>
                                      <p:tavLst>
                                        <p:tav tm="0">
                                          <p:val>
                                            <p:strVal val="#ppt_y+.1"/>
                                          </p:val>
                                        </p:tav>
                                        <p:tav tm="100000">
                                          <p:val>
                                            <p:strVal val="#ppt_y"/>
                                          </p:val>
                                        </p:tav>
                                      </p:tavLst>
                                    </p:anim>
                                  </p:childTnLst>
                                </p:cTn>
                              </p:par>
                              <p:par>
                                <p:cTn id="86" presetID="42" presetClass="entr" presetSubtype="0" fill="hold" grpId="0" nodeType="withEffect">
                                  <p:stCondLst>
                                    <p:cond delay="0"/>
                                  </p:stCondLst>
                                  <p:childTnLst>
                                    <p:set>
                                      <p:cBhvr>
                                        <p:cTn id="87" dur="1" fill="hold">
                                          <p:stCondLst>
                                            <p:cond delay="0"/>
                                          </p:stCondLst>
                                        </p:cTn>
                                        <p:tgtEl>
                                          <p:spTgt spid="15"/>
                                        </p:tgtEl>
                                        <p:attrNameLst>
                                          <p:attrName>style.visibility</p:attrName>
                                        </p:attrNameLst>
                                      </p:cBhvr>
                                      <p:to>
                                        <p:strVal val="visible"/>
                                      </p:to>
                                    </p:set>
                                    <p:animEffect transition="in" filter="fade">
                                      <p:cBhvr>
                                        <p:cTn id="88" dur="1000"/>
                                        <p:tgtEl>
                                          <p:spTgt spid="15"/>
                                        </p:tgtEl>
                                      </p:cBhvr>
                                    </p:animEffect>
                                    <p:anim calcmode="lin" valueType="num">
                                      <p:cBhvr>
                                        <p:cTn id="89" dur="1000" fill="hold"/>
                                        <p:tgtEl>
                                          <p:spTgt spid="15"/>
                                        </p:tgtEl>
                                        <p:attrNameLst>
                                          <p:attrName>ppt_x</p:attrName>
                                        </p:attrNameLst>
                                      </p:cBhvr>
                                      <p:tavLst>
                                        <p:tav tm="0">
                                          <p:val>
                                            <p:strVal val="#ppt_x"/>
                                          </p:val>
                                        </p:tav>
                                        <p:tav tm="100000">
                                          <p:val>
                                            <p:strVal val="#ppt_x"/>
                                          </p:val>
                                        </p:tav>
                                      </p:tavLst>
                                    </p:anim>
                                    <p:anim calcmode="lin" valueType="num">
                                      <p:cBhvr>
                                        <p:cTn id="90" dur="1000" fill="hold"/>
                                        <p:tgtEl>
                                          <p:spTgt spid="15"/>
                                        </p:tgtEl>
                                        <p:attrNameLst>
                                          <p:attrName>ppt_y</p:attrName>
                                        </p:attrNameLst>
                                      </p:cBhvr>
                                      <p:tavLst>
                                        <p:tav tm="0">
                                          <p:val>
                                            <p:strVal val="#ppt_y+.1"/>
                                          </p:val>
                                        </p:tav>
                                        <p:tav tm="100000">
                                          <p:val>
                                            <p:strVal val="#ppt_y"/>
                                          </p:val>
                                        </p:tav>
                                      </p:tavLst>
                                    </p:anim>
                                  </p:childTnLst>
                                </p:cTn>
                              </p:par>
                              <p:par>
                                <p:cTn id="91" presetID="42" presetClass="entr" presetSubtype="0" fill="hold" grpId="0" nodeType="withEffect">
                                  <p:stCondLst>
                                    <p:cond delay="0"/>
                                  </p:stCondLst>
                                  <p:childTnLst>
                                    <p:set>
                                      <p:cBhvr>
                                        <p:cTn id="92" dur="1" fill="hold">
                                          <p:stCondLst>
                                            <p:cond delay="0"/>
                                          </p:stCondLst>
                                        </p:cTn>
                                        <p:tgtEl>
                                          <p:spTgt spid="21"/>
                                        </p:tgtEl>
                                        <p:attrNameLst>
                                          <p:attrName>style.visibility</p:attrName>
                                        </p:attrNameLst>
                                      </p:cBhvr>
                                      <p:to>
                                        <p:strVal val="visible"/>
                                      </p:to>
                                    </p:set>
                                    <p:animEffect transition="in" filter="fade">
                                      <p:cBhvr>
                                        <p:cTn id="93" dur="1000"/>
                                        <p:tgtEl>
                                          <p:spTgt spid="21"/>
                                        </p:tgtEl>
                                      </p:cBhvr>
                                    </p:animEffect>
                                    <p:anim calcmode="lin" valueType="num">
                                      <p:cBhvr>
                                        <p:cTn id="94" dur="1000" fill="hold"/>
                                        <p:tgtEl>
                                          <p:spTgt spid="21"/>
                                        </p:tgtEl>
                                        <p:attrNameLst>
                                          <p:attrName>ppt_x</p:attrName>
                                        </p:attrNameLst>
                                      </p:cBhvr>
                                      <p:tavLst>
                                        <p:tav tm="0">
                                          <p:val>
                                            <p:strVal val="#ppt_x"/>
                                          </p:val>
                                        </p:tav>
                                        <p:tav tm="100000">
                                          <p:val>
                                            <p:strVal val="#ppt_x"/>
                                          </p:val>
                                        </p:tav>
                                      </p:tavLst>
                                    </p:anim>
                                    <p:anim calcmode="lin" valueType="num">
                                      <p:cBhvr>
                                        <p:cTn id="95" dur="1000" fill="hold"/>
                                        <p:tgtEl>
                                          <p:spTgt spid="21"/>
                                        </p:tgtEl>
                                        <p:attrNameLst>
                                          <p:attrName>ppt_y</p:attrName>
                                        </p:attrNameLst>
                                      </p:cBhvr>
                                      <p:tavLst>
                                        <p:tav tm="0">
                                          <p:val>
                                            <p:strVal val="#ppt_y+.1"/>
                                          </p:val>
                                        </p:tav>
                                        <p:tav tm="100000">
                                          <p:val>
                                            <p:strVal val="#ppt_y"/>
                                          </p:val>
                                        </p:tav>
                                      </p:tavLst>
                                    </p:anim>
                                  </p:childTnLst>
                                </p:cTn>
                              </p:par>
                              <p:par>
                                <p:cTn id="96" presetID="42" presetClass="entr" presetSubtype="0" fill="hold" grpId="0" nodeType="withEffect">
                                  <p:stCondLst>
                                    <p:cond delay="0"/>
                                  </p:stCondLst>
                                  <p:childTnLst>
                                    <p:set>
                                      <p:cBhvr>
                                        <p:cTn id="97" dur="1" fill="hold">
                                          <p:stCondLst>
                                            <p:cond delay="0"/>
                                          </p:stCondLst>
                                        </p:cTn>
                                        <p:tgtEl>
                                          <p:spTgt spid="18"/>
                                        </p:tgtEl>
                                        <p:attrNameLst>
                                          <p:attrName>style.visibility</p:attrName>
                                        </p:attrNameLst>
                                      </p:cBhvr>
                                      <p:to>
                                        <p:strVal val="visible"/>
                                      </p:to>
                                    </p:set>
                                    <p:animEffect transition="in" filter="fade">
                                      <p:cBhvr>
                                        <p:cTn id="98" dur="1000"/>
                                        <p:tgtEl>
                                          <p:spTgt spid="18"/>
                                        </p:tgtEl>
                                      </p:cBhvr>
                                    </p:animEffect>
                                    <p:anim calcmode="lin" valueType="num">
                                      <p:cBhvr>
                                        <p:cTn id="99" dur="1000" fill="hold"/>
                                        <p:tgtEl>
                                          <p:spTgt spid="18"/>
                                        </p:tgtEl>
                                        <p:attrNameLst>
                                          <p:attrName>ppt_x</p:attrName>
                                        </p:attrNameLst>
                                      </p:cBhvr>
                                      <p:tavLst>
                                        <p:tav tm="0">
                                          <p:val>
                                            <p:strVal val="#ppt_x"/>
                                          </p:val>
                                        </p:tav>
                                        <p:tav tm="100000">
                                          <p:val>
                                            <p:strVal val="#ppt_x"/>
                                          </p:val>
                                        </p:tav>
                                      </p:tavLst>
                                    </p:anim>
                                    <p:anim calcmode="lin" valueType="num">
                                      <p:cBhvr>
                                        <p:cTn id="100"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31"/>
                                        </p:tgtEl>
                                        <p:attrNameLst>
                                          <p:attrName>style.visibility</p:attrName>
                                        </p:attrNameLst>
                                      </p:cBhvr>
                                      <p:to>
                                        <p:strVal val="visible"/>
                                      </p:to>
                                    </p:set>
                                    <p:animEffect transition="in" filter="fade">
                                      <p:cBhvr>
                                        <p:cTn id="105" dur="1000"/>
                                        <p:tgtEl>
                                          <p:spTgt spid="31"/>
                                        </p:tgtEl>
                                      </p:cBhvr>
                                    </p:animEffect>
                                    <p:anim calcmode="lin" valueType="num">
                                      <p:cBhvr>
                                        <p:cTn id="106" dur="1000" fill="hold"/>
                                        <p:tgtEl>
                                          <p:spTgt spid="31"/>
                                        </p:tgtEl>
                                        <p:attrNameLst>
                                          <p:attrName>ppt_x</p:attrName>
                                        </p:attrNameLst>
                                      </p:cBhvr>
                                      <p:tavLst>
                                        <p:tav tm="0">
                                          <p:val>
                                            <p:strVal val="#ppt_x"/>
                                          </p:val>
                                        </p:tav>
                                        <p:tav tm="100000">
                                          <p:val>
                                            <p:strVal val="#ppt_x"/>
                                          </p:val>
                                        </p:tav>
                                      </p:tavLst>
                                    </p:anim>
                                    <p:anim calcmode="lin" valueType="num">
                                      <p:cBhvr>
                                        <p:cTn id="107" dur="1000" fill="hold"/>
                                        <p:tgtEl>
                                          <p:spTgt spid="31"/>
                                        </p:tgtEl>
                                        <p:attrNameLst>
                                          <p:attrName>ppt_y</p:attrName>
                                        </p:attrNameLst>
                                      </p:cBhvr>
                                      <p:tavLst>
                                        <p:tav tm="0">
                                          <p:val>
                                            <p:strVal val="#ppt_y+.1"/>
                                          </p:val>
                                        </p:tav>
                                        <p:tav tm="100000">
                                          <p:val>
                                            <p:strVal val="#ppt_y"/>
                                          </p:val>
                                        </p:tav>
                                      </p:tavLst>
                                    </p:anim>
                                  </p:childTnLst>
                                </p:cTn>
                              </p:par>
                              <p:par>
                                <p:cTn id="108" presetID="42" presetClass="entr" presetSubtype="0" fill="hold" nodeType="withEffect">
                                  <p:stCondLst>
                                    <p:cond delay="0"/>
                                  </p:stCondLst>
                                  <p:childTnLst>
                                    <p:set>
                                      <p:cBhvr>
                                        <p:cTn id="109" dur="1" fill="hold">
                                          <p:stCondLst>
                                            <p:cond delay="0"/>
                                          </p:stCondLst>
                                        </p:cTn>
                                        <p:tgtEl>
                                          <p:spTgt spid="34"/>
                                        </p:tgtEl>
                                        <p:attrNameLst>
                                          <p:attrName>style.visibility</p:attrName>
                                        </p:attrNameLst>
                                      </p:cBhvr>
                                      <p:to>
                                        <p:strVal val="visible"/>
                                      </p:to>
                                    </p:set>
                                    <p:animEffect transition="in" filter="fade">
                                      <p:cBhvr>
                                        <p:cTn id="110" dur="1000"/>
                                        <p:tgtEl>
                                          <p:spTgt spid="34"/>
                                        </p:tgtEl>
                                      </p:cBhvr>
                                    </p:animEffect>
                                    <p:anim calcmode="lin" valueType="num">
                                      <p:cBhvr>
                                        <p:cTn id="111" dur="1000" fill="hold"/>
                                        <p:tgtEl>
                                          <p:spTgt spid="34"/>
                                        </p:tgtEl>
                                        <p:attrNameLst>
                                          <p:attrName>ppt_x</p:attrName>
                                        </p:attrNameLst>
                                      </p:cBhvr>
                                      <p:tavLst>
                                        <p:tav tm="0">
                                          <p:val>
                                            <p:strVal val="#ppt_x"/>
                                          </p:val>
                                        </p:tav>
                                        <p:tav tm="100000">
                                          <p:val>
                                            <p:strVal val="#ppt_x"/>
                                          </p:val>
                                        </p:tav>
                                      </p:tavLst>
                                    </p:anim>
                                    <p:anim calcmode="lin" valueType="num">
                                      <p:cBhvr>
                                        <p:cTn id="112"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42" presetClass="entr" presetSubtype="0" fill="hold" grpId="0" nodeType="clickEffect">
                                  <p:stCondLst>
                                    <p:cond delay="0"/>
                                  </p:stCondLst>
                                  <p:childTnLst>
                                    <p:set>
                                      <p:cBhvr>
                                        <p:cTn id="116" dur="1" fill="hold">
                                          <p:stCondLst>
                                            <p:cond delay="0"/>
                                          </p:stCondLst>
                                        </p:cTn>
                                        <p:tgtEl>
                                          <p:spTgt spid="20"/>
                                        </p:tgtEl>
                                        <p:attrNameLst>
                                          <p:attrName>style.visibility</p:attrName>
                                        </p:attrNameLst>
                                      </p:cBhvr>
                                      <p:to>
                                        <p:strVal val="visible"/>
                                      </p:to>
                                    </p:set>
                                    <p:animEffect transition="in" filter="fade">
                                      <p:cBhvr>
                                        <p:cTn id="117" dur="1000"/>
                                        <p:tgtEl>
                                          <p:spTgt spid="20"/>
                                        </p:tgtEl>
                                      </p:cBhvr>
                                    </p:animEffect>
                                    <p:anim calcmode="lin" valueType="num">
                                      <p:cBhvr>
                                        <p:cTn id="118" dur="1000" fill="hold"/>
                                        <p:tgtEl>
                                          <p:spTgt spid="20"/>
                                        </p:tgtEl>
                                        <p:attrNameLst>
                                          <p:attrName>ppt_x</p:attrName>
                                        </p:attrNameLst>
                                      </p:cBhvr>
                                      <p:tavLst>
                                        <p:tav tm="0">
                                          <p:val>
                                            <p:strVal val="#ppt_x"/>
                                          </p:val>
                                        </p:tav>
                                        <p:tav tm="100000">
                                          <p:val>
                                            <p:strVal val="#ppt_x"/>
                                          </p:val>
                                        </p:tav>
                                      </p:tavLst>
                                    </p:anim>
                                    <p:anim calcmode="lin" valueType="num">
                                      <p:cBhvr>
                                        <p:cTn id="119"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20" fill="hold">
                      <p:stCondLst>
                        <p:cond delay="indefinite"/>
                      </p:stCondLst>
                      <p:childTnLst>
                        <p:par>
                          <p:cTn id="121" fill="hold">
                            <p:stCondLst>
                              <p:cond delay="0"/>
                            </p:stCondLst>
                            <p:childTnLst>
                              <p:par>
                                <p:cTn id="122" presetID="42" presetClass="entr" presetSubtype="0" fill="hold" grpId="0" nodeType="clickEffect">
                                  <p:stCondLst>
                                    <p:cond delay="0"/>
                                  </p:stCondLst>
                                  <p:childTnLst>
                                    <p:set>
                                      <p:cBhvr>
                                        <p:cTn id="123" dur="1" fill="hold">
                                          <p:stCondLst>
                                            <p:cond delay="0"/>
                                          </p:stCondLst>
                                        </p:cTn>
                                        <p:tgtEl>
                                          <p:spTgt spid="28"/>
                                        </p:tgtEl>
                                        <p:attrNameLst>
                                          <p:attrName>style.visibility</p:attrName>
                                        </p:attrNameLst>
                                      </p:cBhvr>
                                      <p:to>
                                        <p:strVal val="visible"/>
                                      </p:to>
                                    </p:set>
                                    <p:animEffect transition="in" filter="fade">
                                      <p:cBhvr>
                                        <p:cTn id="124" dur="1000"/>
                                        <p:tgtEl>
                                          <p:spTgt spid="28"/>
                                        </p:tgtEl>
                                      </p:cBhvr>
                                    </p:animEffect>
                                    <p:anim calcmode="lin" valueType="num">
                                      <p:cBhvr>
                                        <p:cTn id="125" dur="1000" fill="hold"/>
                                        <p:tgtEl>
                                          <p:spTgt spid="28"/>
                                        </p:tgtEl>
                                        <p:attrNameLst>
                                          <p:attrName>ppt_x</p:attrName>
                                        </p:attrNameLst>
                                      </p:cBhvr>
                                      <p:tavLst>
                                        <p:tav tm="0">
                                          <p:val>
                                            <p:strVal val="#ppt_x"/>
                                          </p:val>
                                        </p:tav>
                                        <p:tav tm="100000">
                                          <p:val>
                                            <p:strVal val="#ppt_x"/>
                                          </p:val>
                                        </p:tav>
                                      </p:tavLst>
                                    </p:anim>
                                    <p:anim calcmode="lin" valueType="num">
                                      <p:cBhvr>
                                        <p:cTn id="126" dur="1000" fill="hold"/>
                                        <p:tgtEl>
                                          <p:spTgt spid="28"/>
                                        </p:tgtEl>
                                        <p:attrNameLst>
                                          <p:attrName>ppt_y</p:attrName>
                                        </p:attrNameLst>
                                      </p:cBhvr>
                                      <p:tavLst>
                                        <p:tav tm="0">
                                          <p:val>
                                            <p:strVal val="#ppt_y+.1"/>
                                          </p:val>
                                        </p:tav>
                                        <p:tav tm="100000">
                                          <p:val>
                                            <p:strVal val="#ppt_y"/>
                                          </p:val>
                                        </p:tav>
                                      </p:tavLst>
                                    </p:anim>
                                  </p:childTnLst>
                                </p:cTn>
                              </p:par>
                              <p:par>
                                <p:cTn id="127" presetID="42" presetClass="entr" presetSubtype="0" fill="hold" grpId="0" nodeType="withEffect">
                                  <p:stCondLst>
                                    <p:cond delay="0"/>
                                  </p:stCondLst>
                                  <p:childTnLst>
                                    <p:set>
                                      <p:cBhvr>
                                        <p:cTn id="128" dur="1" fill="hold">
                                          <p:stCondLst>
                                            <p:cond delay="0"/>
                                          </p:stCondLst>
                                        </p:cTn>
                                        <p:tgtEl>
                                          <p:spTgt spid="17"/>
                                        </p:tgtEl>
                                        <p:attrNameLst>
                                          <p:attrName>style.visibility</p:attrName>
                                        </p:attrNameLst>
                                      </p:cBhvr>
                                      <p:to>
                                        <p:strVal val="visible"/>
                                      </p:to>
                                    </p:set>
                                    <p:animEffect transition="in" filter="fade">
                                      <p:cBhvr>
                                        <p:cTn id="129" dur="1000"/>
                                        <p:tgtEl>
                                          <p:spTgt spid="17"/>
                                        </p:tgtEl>
                                      </p:cBhvr>
                                    </p:animEffect>
                                    <p:anim calcmode="lin" valueType="num">
                                      <p:cBhvr>
                                        <p:cTn id="130" dur="1000" fill="hold"/>
                                        <p:tgtEl>
                                          <p:spTgt spid="17"/>
                                        </p:tgtEl>
                                        <p:attrNameLst>
                                          <p:attrName>ppt_x</p:attrName>
                                        </p:attrNameLst>
                                      </p:cBhvr>
                                      <p:tavLst>
                                        <p:tav tm="0">
                                          <p:val>
                                            <p:strVal val="#ppt_x"/>
                                          </p:val>
                                        </p:tav>
                                        <p:tav tm="100000">
                                          <p:val>
                                            <p:strVal val="#ppt_x"/>
                                          </p:val>
                                        </p:tav>
                                      </p:tavLst>
                                    </p:anim>
                                    <p:anim calcmode="lin" valueType="num">
                                      <p:cBhvr>
                                        <p:cTn id="131" dur="1000" fill="hold"/>
                                        <p:tgtEl>
                                          <p:spTgt spid="17"/>
                                        </p:tgtEl>
                                        <p:attrNameLst>
                                          <p:attrName>ppt_y</p:attrName>
                                        </p:attrNameLst>
                                      </p:cBhvr>
                                      <p:tavLst>
                                        <p:tav tm="0">
                                          <p:val>
                                            <p:strVal val="#ppt_y+.1"/>
                                          </p:val>
                                        </p:tav>
                                        <p:tav tm="100000">
                                          <p:val>
                                            <p:strVal val="#ppt_y"/>
                                          </p:val>
                                        </p:tav>
                                      </p:tavLst>
                                    </p:anim>
                                  </p:childTnLst>
                                </p:cTn>
                              </p:par>
                              <p:par>
                                <p:cTn id="132" presetID="42" presetClass="entr" presetSubtype="0" fill="hold" grpId="0" nodeType="withEffect">
                                  <p:stCondLst>
                                    <p:cond delay="0"/>
                                  </p:stCondLst>
                                  <p:childTnLst>
                                    <p:set>
                                      <p:cBhvr>
                                        <p:cTn id="133" dur="1" fill="hold">
                                          <p:stCondLst>
                                            <p:cond delay="0"/>
                                          </p:stCondLst>
                                        </p:cTn>
                                        <p:tgtEl>
                                          <p:spTgt spid="23"/>
                                        </p:tgtEl>
                                        <p:attrNameLst>
                                          <p:attrName>style.visibility</p:attrName>
                                        </p:attrNameLst>
                                      </p:cBhvr>
                                      <p:to>
                                        <p:strVal val="visible"/>
                                      </p:to>
                                    </p:set>
                                    <p:animEffect transition="in" filter="fade">
                                      <p:cBhvr>
                                        <p:cTn id="134" dur="1000"/>
                                        <p:tgtEl>
                                          <p:spTgt spid="23"/>
                                        </p:tgtEl>
                                      </p:cBhvr>
                                    </p:animEffect>
                                    <p:anim calcmode="lin" valueType="num">
                                      <p:cBhvr>
                                        <p:cTn id="135" dur="1000" fill="hold"/>
                                        <p:tgtEl>
                                          <p:spTgt spid="23"/>
                                        </p:tgtEl>
                                        <p:attrNameLst>
                                          <p:attrName>ppt_x</p:attrName>
                                        </p:attrNameLst>
                                      </p:cBhvr>
                                      <p:tavLst>
                                        <p:tav tm="0">
                                          <p:val>
                                            <p:strVal val="#ppt_x"/>
                                          </p:val>
                                        </p:tav>
                                        <p:tav tm="100000">
                                          <p:val>
                                            <p:strVal val="#ppt_x"/>
                                          </p:val>
                                        </p:tav>
                                      </p:tavLst>
                                    </p:anim>
                                    <p:anim calcmode="lin" valueType="num">
                                      <p:cBhvr>
                                        <p:cTn id="136" dur="1000" fill="hold"/>
                                        <p:tgtEl>
                                          <p:spTgt spid="23"/>
                                        </p:tgtEl>
                                        <p:attrNameLst>
                                          <p:attrName>ppt_y</p:attrName>
                                        </p:attrNameLst>
                                      </p:cBhvr>
                                      <p:tavLst>
                                        <p:tav tm="0">
                                          <p:val>
                                            <p:strVal val="#ppt_y+.1"/>
                                          </p:val>
                                        </p:tav>
                                        <p:tav tm="100000">
                                          <p:val>
                                            <p:strVal val="#ppt_y"/>
                                          </p:val>
                                        </p:tav>
                                      </p:tavLst>
                                    </p:anim>
                                  </p:childTnLst>
                                </p:cTn>
                              </p:par>
                              <p:par>
                                <p:cTn id="137" presetID="42" presetClass="entr" presetSubtype="0" fill="hold" grpId="0" nodeType="withEffect">
                                  <p:stCondLst>
                                    <p:cond delay="0"/>
                                  </p:stCondLst>
                                  <p:childTnLst>
                                    <p:set>
                                      <p:cBhvr>
                                        <p:cTn id="138" dur="1" fill="hold">
                                          <p:stCondLst>
                                            <p:cond delay="0"/>
                                          </p:stCondLst>
                                        </p:cTn>
                                        <p:tgtEl>
                                          <p:spTgt spid="19"/>
                                        </p:tgtEl>
                                        <p:attrNameLst>
                                          <p:attrName>style.visibility</p:attrName>
                                        </p:attrNameLst>
                                      </p:cBhvr>
                                      <p:to>
                                        <p:strVal val="visible"/>
                                      </p:to>
                                    </p:set>
                                    <p:animEffect transition="in" filter="fade">
                                      <p:cBhvr>
                                        <p:cTn id="139" dur="1000"/>
                                        <p:tgtEl>
                                          <p:spTgt spid="19"/>
                                        </p:tgtEl>
                                      </p:cBhvr>
                                    </p:animEffect>
                                    <p:anim calcmode="lin" valueType="num">
                                      <p:cBhvr>
                                        <p:cTn id="140" dur="1000" fill="hold"/>
                                        <p:tgtEl>
                                          <p:spTgt spid="19"/>
                                        </p:tgtEl>
                                        <p:attrNameLst>
                                          <p:attrName>ppt_x</p:attrName>
                                        </p:attrNameLst>
                                      </p:cBhvr>
                                      <p:tavLst>
                                        <p:tav tm="0">
                                          <p:val>
                                            <p:strVal val="#ppt_x"/>
                                          </p:val>
                                        </p:tav>
                                        <p:tav tm="100000">
                                          <p:val>
                                            <p:strVal val="#ppt_x"/>
                                          </p:val>
                                        </p:tav>
                                      </p:tavLst>
                                    </p:anim>
                                    <p:anim calcmode="lin" valueType="num">
                                      <p:cBhvr>
                                        <p:cTn id="141"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42" fill="hold">
                      <p:stCondLst>
                        <p:cond delay="indefinite"/>
                      </p:stCondLst>
                      <p:childTnLst>
                        <p:par>
                          <p:cTn id="143" fill="hold">
                            <p:stCondLst>
                              <p:cond delay="0"/>
                            </p:stCondLst>
                            <p:childTnLst>
                              <p:par>
                                <p:cTn id="144" presetID="42" presetClass="entr" presetSubtype="0" fill="hold" grpId="0" nodeType="clickEffect">
                                  <p:stCondLst>
                                    <p:cond delay="0"/>
                                  </p:stCondLst>
                                  <p:childTnLst>
                                    <p:set>
                                      <p:cBhvr>
                                        <p:cTn id="145" dur="1" fill="hold">
                                          <p:stCondLst>
                                            <p:cond delay="0"/>
                                          </p:stCondLst>
                                        </p:cTn>
                                        <p:tgtEl>
                                          <p:spTgt spid="32"/>
                                        </p:tgtEl>
                                        <p:attrNameLst>
                                          <p:attrName>style.visibility</p:attrName>
                                        </p:attrNameLst>
                                      </p:cBhvr>
                                      <p:to>
                                        <p:strVal val="visible"/>
                                      </p:to>
                                    </p:set>
                                    <p:animEffect transition="in" filter="fade">
                                      <p:cBhvr>
                                        <p:cTn id="146" dur="1000"/>
                                        <p:tgtEl>
                                          <p:spTgt spid="32"/>
                                        </p:tgtEl>
                                      </p:cBhvr>
                                    </p:animEffect>
                                    <p:anim calcmode="lin" valueType="num">
                                      <p:cBhvr>
                                        <p:cTn id="147" dur="1000" fill="hold"/>
                                        <p:tgtEl>
                                          <p:spTgt spid="32"/>
                                        </p:tgtEl>
                                        <p:attrNameLst>
                                          <p:attrName>ppt_x</p:attrName>
                                        </p:attrNameLst>
                                      </p:cBhvr>
                                      <p:tavLst>
                                        <p:tav tm="0">
                                          <p:val>
                                            <p:strVal val="#ppt_x"/>
                                          </p:val>
                                        </p:tav>
                                        <p:tav tm="100000">
                                          <p:val>
                                            <p:strVal val="#ppt_x"/>
                                          </p:val>
                                        </p:tav>
                                      </p:tavLst>
                                    </p:anim>
                                    <p:anim calcmode="lin" valueType="num">
                                      <p:cBhvr>
                                        <p:cTn id="148" dur="1000" fill="hold"/>
                                        <p:tgtEl>
                                          <p:spTgt spid="32"/>
                                        </p:tgtEl>
                                        <p:attrNameLst>
                                          <p:attrName>ppt_y</p:attrName>
                                        </p:attrNameLst>
                                      </p:cBhvr>
                                      <p:tavLst>
                                        <p:tav tm="0">
                                          <p:val>
                                            <p:strVal val="#ppt_y+.1"/>
                                          </p:val>
                                        </p:tav>
                                        <p:tav tm="100000">
                                          <p:val>
                                            <p:strVal val="#ppt_y"/>
                                          </p:val>
                                        </p:tav>
                                      </p:tavLst>
                                    </p:anim>
                                  </p:childTnLst>
                                </p:cTn>
                              </p:par>
                              <p:par>
                                <p:cTn id="149" presetID="42" presetClass="entr" presetSubtype="0" fill="hold" nodeType="withEffect">
                                  <p:stCondLst>
                                    <p:cond delay="0"/>
                                  </p:stCondLst>
                                  <p:childTnLst>
                                    <p:set>
                                      <p:cBhvr>
                                        <p:cTn id="150" dur="1" fill="hold">
                                          <p:stCondLst>
                                            <p:cond delay="0"/>
                                          </p:stCondLst>
                                        </p:cTn>
                                        <p:tgtEl>
                                          <p:spTgt spid="35"/>
                                        </p:tgtEl>
                                        <p:attrNameLst>
                                          <p:attrName>style.visibility</p:attrName>
                                        </p:attrNameLst>
                                      </p:cBhvr>
                                      <p:to>
                                        <p:strVal val="visible"/>
                                      </p:to>
                                    </p:set>
                                    <p:animEffect transition="in" filter="fade">
                                      <p:cBhvr>
                                        <p:cTn id="151" dur="1000"/>
                                        <p:tgtEl>
                                          <p:spTgt spid="35"/>
                                        </p:tgtEl>
                                      </p:cBhvr>
                                    </p:animEffect>
                                    <p:anim calcmode="lin" valueType="num">
                                      <p:cBhvr>
                                        <p:cTn id="152" dur="1000" fill="hold"/>
                                        <p:tgtEl>
                                          <p:spTgt spid="35"/>
                                        </p:tgtEl>
                                        <p:attrNameLst>
                                          <p:attrName>ppt_x</p:attrName>
                                        </p:attrNameLst>
                                      </p:cBhvr>
                                      <p:tavLst>
                                        <p:tav tm="0">
                                          <p:val>
                                            <p:strVal val="#ppt_x"/>
                                          </p:val>
                                        </p:tav>
                                        <p:tav tm="100000">
                                          <p:val>
                                            <p:strVal val="#ppt_x"/>
                                          </p:val>
                                        </p:tav>
                                      </p:tavLst>
                                    </p:anim>
                                    <p:anim calcmode="lin" valueType="num">
                                      <p:cBhvr>
                                        <p:cTn id="153"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154" fill="hold">
                      <p:stCondLst>
                        <p:cond delay="indefinite"/>
                      </p:stCondLst>
                      <p:childTnLst>
                        <p:par>
                          <p:cTn id="155" fill="hold">
                            <p:stCondLst>
                              <p:cond delay="0"/>
                            </p:stCondLst>
                            <p:childTnLst>
                              <p:par>
                                <p:cTn id="156" presetID="42" presetClass="entr" presetSubtype="0" fill="hold" grpId="0" nodeType="clickEffect">
                                  <p:stCondLst>
                                    <p:cond delay="0"/>
                                  </p:stCondLst>
                                  <p:childTnLst>
                                    <p:set>
                                      <p:cBhvr>
                                        <p:cTn id="157" dur="1" fill="hold">
                                          <p:stCondLst>
                                            <p:cond delay="0"/>
                                          </p:stCondLst>
                                        </p:cTn>
                                        <p:tgtEl>
                                          <p:spTgt spid="24"/>
                                        </p:tgtEl>
                                        <p:attrNameLst>
                                          <p:attrName>style.visibility</p:attrName>
                                        </p:attrNameLst>
                                      </p:cBhvr>
                                      <p:to>
                                        <p:strVal val="visible"/>
                                      </p:to>
                                    </p:set>
                                    <p:animEffect transition="in" filter="fade">
                                      <p:cBhvr>
                                        <p:cTn id="158" dur="1000"/>
                                        <p:tgtEl>
                                          <p:spTgt spid="24"/>
                                        </p:tgtEl>
                                      </p:cBhvr>
                                    </p:animEffect>
                                    <p:anim calcmode="lin" valueType="num">
                                      <p:cBhvr>
                                        <p:cTn id="159" dur="1000" fill="hold"/>
                                        <p:tgtEl>
                                          <p:spTgt spid="24"/>
                                        </p:tgtEl>
                                        <p:attrNameLst>
                                          <p:attrName>ppt_x</p:attrName>
                                        </p:attrNameLst>
                                      </p:cBhvr>
                                      <p:tavLst>
                                        <p:tav tm="0">
                                          <p:val>
                                            <p:strVal val="#ppt_x"/>
                                          </p:val>
                                        </p:tav>
                                        <p:tav tm="100000">
                                          <p:val>
                                            <p:strVal val="#ppt_x"/>
                                          </p:val>
                                        </p:tav>
                                      </p:tavLst>
                                    </p:anim>
                                    <p:anim calcmode="lin" valueType="num">
                                      <p:cBhvr>
                                        <p:cTn id="160"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61" fill="hold">
                      <p:stCondLst>
                        <p:cond delay="indefinite"/>
                      </p:stCondLst>
                      <p:childTnLst>
                        <p:par>
                          <p:cTn id="162" fill="hold">
                            <p:stCondLst>
                              <p:cond delay="0"/>
                            </p:stCondLst>
                            <p:childTnLst>
                              <p:par>
                                <p:cTn id="163" presetID="42" presetClass="entr" presetSubtype="0" fill="hold" grpId="0" nodeType="clickEffect">
                                  <p:stCondLst>
                                    <p:cond delay="0"/>
                                  </p:stCondLst>
                                  <p:childTnLst>
                                    <p:set>
                                      <p:cBhvr>
                                        <p:cTn id="164" dur="1" fill="hold">
                                          <p:stCondLst>
                                            <p:cond delay="0"/>
                                          </p:stCondLst>
                                        </p:cTn>
                                        <p:tgtEl>
                                          <p:spTgt spid="2"/>
                                        </p:tgtEl>
                                        <p:attrNameLst>
                                          <p:attrName>style.visibility</p:attrName>
                                        </p:attrNameLst>
                                      </p:cBhvr>
                                      <p:to>
                                        <p:strVal val="visible"/>
                                      </p:to>
                                    </p:set>
                                    <p:animEffect transition="in" filter="fade">
                                      <p:cBhvr>
                                        <p:cTn id="165" dur="1000"/>
                                        <p:tgtEl>
                                          <p:spTgt spid="2"/>
                                        </p:tgtEl>
                                      </p:cBhvr>
                                    </p:animEffect>
                                    <p:anim calcmode="lin" valueType="num">
                                      <p:cBhvr>
                                        <p:cTn id="166" dur="1000" fill="hold"/>
                                        <p:tgtEl>
                                          <p:spTgt spid="2"/>
                                        </p:tgtEl>
                                        <p:attrNameLst>
                                          <p:attrName>ppt_x</p:attrName>
                                        </p:attrNameLst>
                                      </p:cBhvr>
                                      <p:tavLst>
                                        <p:tav tm="0">
                                          <p:val>
                                            <p:strVal val="#ppt_x"/>
                                          </p:val>
                                        </p:tav>
                                        <p:tav tm="100000">
                                          <p:val>
                                            <p:strVal val="#ppt_x"/>
                                          </p:val>
                                        </p:tav>
                                      </p:tavLst>
                                    </p:anim>
                                    <p:anim calcmode="lin" valueType="num">
                                      <p:cBhvr>
                                        <p:cTn id="16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68" fill="hold">
                      <p:stCondLst>
                        <p:cond delay="indefinite"/>
                      </p:stCondLst>
                      <p:childTnLst>
                        <p:par>
                          <p:cTn id="169" fill="hold">
                            <p:stCondLst>
                              <p:cond delay="0"/>
                            </p:stCondLst>
                            <p:childTnLst>
                              <p:par>
                                <p:cTn id="170" presetID="42" presetClass="entr" presetSubtype="0" fill="hold" grpId="0" nodeType="clickEffect">
                                  <p:stCondLst>
                                    <p:cond delay="0"/>
                                  </p:stCondLst>
                                  <p:childTnLst>
                                    <p:set>
                                      <p:cBhvr>
                                        <p:cTn id="171" dur="1" fill="hold">
                                          <p:stCondLst>
                                            <p:cond delay="0"/>
                                          </p:stCondLst>
                                        </p:cTn>
                                        <p:tgtEl>
                                          <p:spTgt spid="36"/>
                                        </p:tgtEl>
                                        <p:attrNameLst>
                                          <p:attrName>style.visibility</p:attrName>
                                        </p:attrNameLst>
                                      </p:cBhvr>
                                      <p:to>
                                        <p:strVal val="visible"/>
                                      </p:to>
                                    </p:set>
                                    <p:animEffect transition="in" filter="fade">
                                      <p:cBhvr>
                                        <p:cTn id="172" dur="1000"/>
                                        <p:tgtEl>
                                          <p:spTgt spid="36"/>
                                        </p:tgtEl>
                                      </p:cBhvr>
                                    </p:animEffect>
                                    <p:anim calcmode="lin" valueType="num">
                                      <p:cBhvr>
                                        <p:cTn id="173" dur="1000" fill="hold"/>
                                        <p:tgtEl>
                                          <p:spTgt spid="36"/>
                                        </p:tgtEl>
                                        <p:attrNameLst>
                                          <p:attrName>ppt_x</p:attrName>
                                        </p:attrNameLst>
                                      </p:cBhvr>
                                      <p:tavLst>
                                        <p:tav tm="0">
                                          <p:val>
                                            <p:strVal val="#ppt_x"/>
                                          </p:val>
                                        </p:tav>
                                        <p:tav tm="100000">
                                          <p:val>
                                            <p:strVal val="#ppt_x"/>
                                          </p:val>
                                        </p:tav>
                                      </p:tavLst>
                                    </p:anim>
                                    <p:anim calcmode="lin" valueType="num">
                                      <p:cBhvr>
                                        <p:cTn id="174" dur="1000" fill="hold"/>
                                        <p:tgtEl>
                                          <p:spTgt spid="36"/>
                                        </p:tgtEl>
                                        <p:attrNameLst>
                                          <p:attrName>ppt_y</p:attrName>
                                        </p:attrNameLst>
                                      </p:cBhvr>
                                      <p:tavLst>
                                        <p:tav tm="0">
                                          <p:val>
                                            <p:strVal val="#ppt_y+.1"/>
                                          </p:val>
                                        </p:tav>
                                        <p:tav tm="100000">
                                          <p:val>
                                            <p:strVal val="#ppt_y"/>
                                          </p:val>
                                        </p:tav>
                                      </p:tavLst>
                                    </p:anim>
                                  </p:childTnLst>
                                </p:cTn>
                              </p:par>
                              <p:par>
                                <p:cTn id="175" presetID="42" presetClass="entr" presetSubtype="0" fill="hold" grpId="0" nodeType="withEffect">
                                  <p:stCondLst>
                                    <p:cond delay="0"/>
                                  </p:stCondLst>
                                  <p:childTnLst>
                                    <p:set>
                                      <p:cBhvr>
                                        <p:cTn id="176" dur="1" fill="hold">
                                          <p:stCondLst>
                                            <p:cond delay="0"/>
                                          </p:stCondLst>
                                        </p:cTn>
                                        <p:tgtEl>
                                          <p:spTgt spid="37"/>
                                        </p:tgtEl>
                                        <p:attrNameLst>
                                          <p:attrName>style.visibility</p:attrName>
                                        </p:attrNameLst>
                                      </p:cBhvr>
                                      <p:to>
                                        <p:strVal val="visible"/>
                                      </p:to>
                                    </p:set>
                                    <p:animEffect transition="in" filter="fade">
                                      <p:cBhvr>
                                        <p:cTn id="177" dur="1000"/>
                                        <p:tgtEl>
                                          <p:spTgt spid="37"/>
                                        </p:tgtEl>
                                      </p:cBhvr>
                                    </p:animEffect>
                                    <p:anim calcmode="lin" valueType="num">
                                      <p:cBhvr>
                                        <p:cTn id="178" dur="1000" fill="hold"/>
                                        <p:tgtEl>
                                          <p:spTgt spid="37"/>
                                        </p:tgtEl>
                                        <p:attrNameLst>
                                          <p:attrName>ppt_x</p:attrName>
                                        </p:attrNameLst>
                                      </p:cBhvr>
                                      <p:tavLst>
                                        <p:tav tm="0">
                                          <p:val>
                                            <p:strVal val="#ppt_x"/>
                                          </p:val>
                                        </p:tav>
                                        <p:tav tm="100000">
                                          <p:val>
                                            <p:strVal val="#ppt_x"/>
                                          </p:val>
                                        </p:tav>
                                      </p:tavLst>
                                    </p:anim>
                                    <p:anim calcmode="lin" valueType="num">
                                      <p:cBhvr>
                                        <p:cTn id="179" dur="1000" fill="hold"/>
                                        <p:tgtEl>
                                          <p:spTgt spid="37"/>
                                        </p:tgtEl>
                                        <p:attrNameLst>
                                          <p:attrName>ppt_y</p:attrName>
                                        </p:attrNameLst>
                                      </p:cBhvr>
                                      <p:tavLst>
                                        <p:tav tm="0">
                                          <p:val>
                                            <p:strVal val="#ppt_y+.1"/>
                                          </p:val>
                                        </p:tav>
                                        <p:tav tm="100000">
                                          <p:val>
                                            <p:strVal val="#ppt_y"/>
                                          </p:val>
                                        </p:tav>
                                      </p:tavLst>
                                    </p:anim>
                                  </p:childTnLst>
                                </p:cTn>
                              </p:par>
                            </p:childTnLst>
                          </p:cTn>
                        </p:par>
                        <p:par>
                          <p:cTn id="180" fill="hold">
                            <p:stCondLst>
                              <p:cond delay="1000"/>
                            </p:stCondLst>
                            <p:childTnLst>
                              <p:par>
                                <p:cTn id="181" presetID="42" presetClass="entr" presetSubtype="0" fill="hold" grpId="0" nodeType="afterEffect">
                                  <p:stCondLst>
                                    <p:cond delay="0"/>
                                  </p:stCondLst>
                                  <p:childTnLst>
                                    <p:set>
                                      <p:cBhvr>
                                        <p:cTn id="182" dur="1" fill="hold">
                                          <p:stCondLst>
                                            <p:cond delay="0"/>
                                          </p:stCondLst>
                                        </p:cTn>
                                        <p:tgtEl>
                                          <p:spTgt spid="3"/>
                                        </p:tgtEl>
                                        <p:attrNameLst>
                                          <p:attrName>style.visibility</p:attrName>
                                        </p:attrNameLst>
                                      </p:cBhvr>
                                      <p:to>
                                        <p:strVal val="visible"/>
                                      </p:to>
                                    </p:set>
                                    <p:animEffect transition="in" filter="fade">
                                      <p:cBhvr>
                                        <p:cTn id="183" dur="1000"/>
                                        <p:tgtEl>
                                          <p:spTgt spid="3"/>
                                        </p:tgtEl>
                                      </p:cBhvr>
                                    </p:animEffect>
                                    <p:anim calcmode="lin" valueType="num">
                                      <p:cBhvr>
                                        <p:cTn id="184" dur="1000" fill="hold"/>
                                        <p:tgtEl>
                                          <p:spTgt spid="3"/>
                                        </p:tgtEl>
                                        <p:attrNameLst>
                                          <p:attrName>ppt_x</p:attrName>
                                        </p:attrNameLst>
                                      </p:cBhvr>
                                      <p:tavLst>
                                        <p:tav tm="0">
                                          <p:val>
                                            <p:strVal val="#ppt_x"/>
                                          </p:val>
                                        </p:tav>
                                        <p:tav tm="100000">
                                          <p:val>
                                            <p:strVal val="#ppt_x"/>
                                          </p:val>
                                        </p:tav>
                                      </p:tavLst>
                                    </p:anim>
                                    <p:anim calcmode="lin" valueType="num">
                                      <p:cBhvr>
                                        <p:cTn id="185" dur="1000" fill="hold"/>
                                        <p:tgtEl>
                                          <p:spTgt spid="3"/>
                                        </p:tgtEl>
                                        <p:attrNameLst>
                                          <p:attrName>ppt_y</p:attrName>
                                        </p:attrNameLst>
                                      </p:cBhvr>
                                      <p:tavLst>
                                        <p:tav tm="0">
                                          <p:val>
                                            <p:strVal val="#ppt_y+.1"/>
                                          </p:val>
                                        </p:tav>
                                        <p:tav tm="100000">
                                          <p:val>
                                            <p:strVal val="#ppt_y"/>
                                          </p:val>
                                        </p:tav>
                                      </p:tavLst>
                                    </p:anim>
                                  </p:childTnLst>
                                </p:cTn>
                              </p:par>
                              <p:par>
                                <p:cTn id="186" presetID="42" presetClass="entr" presetSubtype="0" fill="hold" nodeType="withEffect">
                                  <p:stCondLst>
                                    <p:cond delay="0"/>
                                  </p:stCondLst>
                                  <p:childTnLst>
                                    <p:set>
                                      <p:cBhvr>
                                        <p:cTn id="187" dur="1" fill="hold">
                                          <p:stCondLst>
                                            <p:cond delay="0"/>
                                          </p:stCondLst>
                                        </p:cTn>
                                        <p:tgtEl>
                                          <p:spTgt spid="38"/>
                                        </p:tgtEl>
                                        <p:attrNameLst>
                                          <p:attrName>style.visibility</p:attrName>
                                        </p:attrNameLst>
                                      </p:cBhvr>
                                      <p:to>
                                        <p:strVal val="visible"/>
                                      </p:to>
                                    </p:set>
                                    <p:animEffect transition="in" filter="fade">
                                      <p:cBhvr>
                                        <p:cTn id="188" dur="1000"/>
                                        <p:tgtEl>
                                          <p:spTgt spid="38"/>
                                        </p:tgtEl>
                                      </p:cBhvr>
                                    </p:animEffect>
                                    <p:anim calcmode="lin" valueType="num">
                                      <p:cBhvr>
                                        <p:cTn id="189" dur="1000" fill="hold"/>
                                        <p:tgtEl>
                                          <p:spTgt spid="38"/>
                                        </p:tgtEl>
                                        <p:attrNameLst>
                                          <p:attrName>ppt_x</p:attrName>
                                        </p:attrNameLst>
                                      </p:cBhvr>
                                      <p:tavLst>
                                        <p:tav tm="0">
                                          <p:val>
                                            <p:strVal val="#ppt_x"/>
                                          </p:val>
                                        </p:tav>
                                        <p:tav tm="100000">
                                          <p:val>
                                            <p:strVal val="#ppt_x"/>
                                          </p:val>
                                        </p:tav>
                                      </p:tavLst>
                                    </p:anim>
                                    <p:anim calcmode="lin" valueType="num">
                                      <p:cBhvr>
                                        <p:cTn id="190" dur="1000" fill="hold"/>
                                        <p:tgtEl>
                                          <p:spTgt spid="3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5" grpId="0" animBg="1"/>
      <p:bldP spid="6" grpId="0" animBg="1"/>
      <p:bldP spid="8" grpId="0" animBg="1"/>
      <p:bldP spid="10" grpId="0" animBg="1"/>
      <p:bldP spid="11" grpId="0"/>
      <p:bldP spid="12" grpId="0"/>
      <p:bldP spid="13" grpId="0"/>
      <p:bldP spid="14" grpId="0"/>
      <p:bldP spid="15" grpId="0" animBg="1"/>
      <p:bldP spid="17" grpId="0" animBg="1"/>
      <p:bldP spid="18" grpId="0" animBg="1"/>
      <p:bldP spid="19" grpId="0" animBg="1"/>
      <p:bldP spid="20" grpId="0"/>
      <p:bldP spid="21" grpId="0"/>
      <p:bldP spid="23" grpId="0"/>
      <p:bldP spid="24" grpId="0"/>
      <p:bldP spid="25" grpId="0" animBg="1"/>
      <p:bldP spid="27" grpId="0" animBg="1"/>
      <p:bldP spid="28" grpId="0" animBg="1"/>
      <p:bldP spid="29" grpId="0" animBg="1"/>
      <p:bldP spid="30" grpId="0" animBg="1"/>
      <p:bldP spid="31" grpId="0" animBg="1"/>
      <p:bldP spid="32" grpId="0" animBg="1"/>
      <p:bldP spid="37" grpId="0"/>
      <p:bldP spid="2" grpId="0" animBg="1"/>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116632"/>
            <a:ext cx="8784976" cy="6624736"/>
          </a:xfrm>
        </p:spPr>
        <p:txBody>
          <a:bodyPr>
            <a:normAutofit fontScale="85000" lnSpcReduction="20000"/>
          </a:bodyPr>
          <a:lstStyle/>
          <a:p>
            <a:pPr marL="0" indent="0">
              <a:buNone/>
            </a:pPr>
            <a:r>
              <a:rPr lang="es-ES" sz="2400" b="1" dirty="0" smtClean="0"/>
              <a:t>H.-G. </a:t>
            </a:r>
            <a:r>
              <a:rPr lang="es-ES" sz="2400" b="1" dirty="0" err="1" smtClean="0"/>
              <a:t>Gadamer</a:t>
            </a:r>
            <a:r>
              <a:rPr lang="es-ES" sz="2400" b="1" dirty="0" smtClean="0"/>
              <a:t> y los límites de la ciencia</a:t>
            </a:r>
          </a:p>
          <a:p>
            <a:pPr marL="0" indent="0">
              <a:buNone/>
            </a:pPr>
            <a:endParaRPr lang="es-ES" sz="2400" b="1" dirty="0" smtClean="0"/>
          </a:p>
          <a:p>
            <a:pPr>
              <a:buFont typeface="Wingdings" pitchFamily="2" charset="2"/>
              <a:buChar char="Ø"/>
            </a:pPr>
            <a:r>
              <a:rPr lang="es-ES" sz="2400" dirty="0" smtClean="0"/>
              <a:t>Límites de la ciencia: no es suficiente como base única de una civilización</a:t>
            </a:r>
          </a:p>
          <a:p>
            <a:pPr>
              <a:buFont typeface="Wingdings" pitchFamily="2" charset="2"/>
              <a:buChar char="Ø"/>
            </a:pPr>
            <a:endParaRPr lang="es-ES" sz="2400" dirty="0" smtClean="0"/>
          </a:p>
          <a:p>
            <a:pPr>
              <a:buFont typeface="Wingdings" pitchFamily="2" charset="2"/>
              <a:buChar char="Ø"/>
            </a:pPr>
            <a:r>
              <a:rPr lang="es-ES" sz="2400" dirty="0" smtClean="0"/>
              <a:t>La ciencia como método</a:t>
            </a:r>
          </a:p>
          <a:p>
            <a:pPr>
              <a:buFont typeface="Wingdings" pitchFamily="2" charset="2"/>
              <a:buChar char="Ø"/>
            </a:pPr>
            <a:endParaRPr lang="es-ES" sz="2400" dirty="0" smtClean="0"/>
          </a:p>
          <a:p>
            <a:pPr>
              <a:buFont typeface="Wingdings" pitchFamily="2" charset="2"/>
              <a:buChar char="Ø"/>
            </a:pPr>
            <a:r>
              <a:rPr lang="es-ES" sz="2400" dirty="0" smtClean="0"/>
              <a:t>El método como proceso de objetivación (exclusión del sujeto, escisión del objeto con exclusión de aspectos, p. ej., axiológicos)</a:t>
            </a:r>
          </a:p>
          <a:p>
            <a:pPr>
              <a:buFont typeface="Wingdings" pitchFamily="2" charset="2"/>
              <a:buChar char="Ø"/>
            </a:pPr>
            <a:endParaRPr lang="es-ES" sz="2400" dirty="0" smtClean="0"/>
          </a:p>
          <a:p>
            <a:pPr>
              <a:buFont typeface="Wingdings" pitchFamily="2" charset="2"/>
              <a:buChar char="Ø"/>
            </a:pPr>
            <a:r>
              <a:rPr lang="es-ES" sz="2400" dirty="0" smtClean="0"/>
              <a:t>La objetivación como delimitación sujeto/objeto</a:t>
            </a:r>
          </a:p>
          <a:p>
            <a:pPr>
              <a:buFont typeface="Wingdings" pitchFamily="2" charset="2"/>
              <a:buChar char="Ø"/>
            </a:pPr>
            <a:endParaRPr lang="es-ES" sz="2400" dirty="0" smtClean="0"/>
          </a:p>
          <a:p>
            <a:pPr>
              <a:buFont typeface="Wingdings" pitchFamily="2" charset="2"/>
              <a:buChar char="Ø"/>
            </a:pPr>
            <a:r>
              <a:rPr lang="es-ES" sz="2400" dirty="0" smtClean="0"/>
              <a:t>El objeto como obstáculo para el sujeto</a:t>
            </a:r>
          </a:p>
          <a:p>
            <a:pPr>
              <a:buFont typeface="Wingdings" pitchFamily="2" charset="2"/>
              <a:buChar char="Ø"/>
            </a:pPr>
            <a:endParaRPr lang="es-ES" sz="2400" dirty="0" smtClean="0"/>
          </a:p>
          <a:p>
            <a:pPr>
              <a:buFont typeface="Wingdings" pitchFamily="2" charset="2"/>
              <a:buChar char="Ø"/>
            </a:pPr>
            <a:r>
              <a:rPr lang="es-ES" sz="2400" dirty="0" smtClean="0"/>
              <a:t>Actitud de dominio y control: tecno-ciencia</a:t>
            </a:r>
          </a:p>
          <a:p>
            <a:pPr>
              <a:buFont typeface="Wingdings" pitchFamily="2" charset="2"/>
              <a:buChar char="Ø"/>
            </a:pPr>
            <a:endParaRPr lang="es-ES" sz="2400" dirty="0" smtClean="0"/>
          </a:p>
          <a:p>
            <a:pPr>
              <a:buFont typeface="Wingdings" pitchFamily="2" charset="2"/>
              <a:buChar char="Ø"/>
            </a:pPr>
            <a:r>
              <a:rPr lang="es-ES" sz="2400" i="1" dirty="0" err="1" smtClean="0"/>
              <a:t>Hybris</a:t>
            </a:r>
            <a:r>
              <a:rPr lang="es-ES" sz="2400" dirty="0" smtClean="0"/>
              <a:t> de la tecno-ciencia: reduccionismo, cientificismo</a:t>
            </a:r>
          </a:p>
          <a:p>
            <a:pPr>
              <a:buFont typeface="Wingdings" pitchFamily="2" charset="2"/>
              <a:buChar char="Ø"/>
            </a:pPr>
            <a:endParaRPr lang="es-ES" sz="2400" dirty="0" smtClean="0"/>
          </a:p>
          <a:p>
            <a:pPr>
              <a:buFont typeface="Wingdings" pitchFamily="2" charset="2"/>
              <a:buChar char="Ø"/>
            </a:pPr>
            <a:r>
              <a:rPr lang="es-ES" sz="2400" dirty="0" smtClean="0"/>
              <a:t>Patologías de la Modernidad (</a:t>
            </a:r>
            <a:r>
              <a:rPr lang="es-ES" sz="2400" i="1" dirty="0" smtClean="0"/>
              <a:t>la sombra del nihilismo</a:t>
            </a:r>
            <a:r>
              <a:rPr lang="es-ES" sz="2400" dirty="0" smtClean="0"/>
              <a:t>)</a:t>
            </a:r>
          </a:p>
          <a:p>
            <a:pPr>
              <a:buFont typeface="Wingdings" pitchFamily="2" charset="2"/>
              <a:buChar char="Ø"/>
            </a:pPr>
            <a:endParaRPr lang="es-ES" sz="2400" dirty="0" smtClean="0"/>
          </a:p>
          <a:p>
            <a:pPr>
              <a:buFont typeface="Wingdings" pitchFamily="2" charset="2"/>
              <a:buChar char="Ø"/>
            </a:pPr>
            <a:r>
              <a:rPr lang="es-ES" sz="2400" dirty="0" smtClean="0"/>
              <a:t>¿Tienen cura?: rehabilitación de la sabiduría práctica (</a:t>
            </a:r>
            <a:r>
              <a:rPr lang="es-ES" sz="2400" i="1" dirty="0" err="1" smtClean="0"/>
              <a:t>ethos</a:t>
            </a:r>
            <a:r>
              <a:rPr lang="es-ES" sz="2400" dirty="0" smtClean="0"/>
              <a:t>, </a:t>
            </a:r>
            <a:r>
              <a:rPr lang="es-ES" sz="2400" i="1" dirty="0" err="1" smtClean="0"/>
              <a:t>phrónesis</a:t>
            </a:r>
            <a:r>
              <a:rPr lang="es-ES" sz="2400" dirty="0" smtClean="0"/>
              <a:t>)</a:t>
            </a:r>
          </a:p>
        </p:txBody>
      </p:sp>
    </p:spTree>
    <p:extLst>
      <p:ext uri="{BB962C8B-B14F-4D97-AF65-F5344CB8AC3E}">
        <p14:creationId xmlns:p14="http://schemas.microsoft.com/office/powerpoint/2010/main" val="25666239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188640"/>
            <a:ext cx="9144000" cy="6408712"/>
          </a:xfrm>
        </p:spPr>
        <p:txBody>
          <a:bodyPr>
            <a:normAutofit fontScale="92500" lnSpcReduction="20000"/>
          </a:bodyPr>
          <a:lstStyle/>
          <a:p>
            <a:pPr>
              <a:spcBef>
                <a:spcPts val="1200"/>
              </a:spcBef>
            </a:pPr>
            <a:r>
              <a:rPr lang="es-ES" sz="2000" dirty="0"/>
              <a:t>“Se ve la racionalidad </a:t>
            </a:r>
            <a:r>
              <a:rPr lang="es-ES" sz="2000" dirty="0" smtClean="0"/>
              <a:t>en </a:t>
            </a:r>
            <a:r>
              <a:rPr lang="es-ES" sz="2000" dirty="0"/>
              <a:t>el contexto de la ciencia y confinada dentro de sus límites</a:t>
            </a:r>
            <a:r>
              <a:rPr lang="es-ES" sz="2000" dirty="0" smtClean="0"/>
              <a:t>” (</a:t>
            </a:r>
            <a:r>
              <a:rPr lang="es-ES" sz="2000" dirty="0" err="1" smtClean="0"/>
              <a:t>Gadamer</a:t>
            </a:r>
            <a:r>
              <a:rPr lang="es-ES" sz="2000" dirty="0" smtClean="0"/>
              <a:t>)</a:t>
            </a:r>
          </a:p>
          <a:p>
            <a:pPr>
              <a:spcBef>
                <a:spcPts val="1200"/>
              </a:spcBef>
            </a:pPr>
            <a:r>
              <a:rPr lang="es-ES" sz="2000" dirty="0"/>
              <a:t>“la experiencia humana del mundo en </a:t>
            </a:r>
            <a:r>
              <a:rPr lang="es-ES" sz="2000" dirty="0" smtClean="0"/>
              <a:t>general […] va más </a:t>
            </a:r>
            <a:r>
              <a:rPr lang="es-ES" sz="2000" dirty="0"/>
              <a:t>allá de los límites del concepto de método establecido por la ciencia </a:t>
            </a:r>
            <a:r>
              <a:rPr lang="es-ES" sz="2000" dirty="0" smtClean="0"/>
              <a:t>moderna […] Uno </a:t>
            </a:r>
            <a:r>
              <a:rPr lang="es-ES" sz="2000" dirty="0"/>
              <a:t>no puede ignorar </a:t>
            </a:r>
            <a:r>
              <a:rPr lang="es-ES" sz="2000" dirty="0" smtClean="0"/>
              <a:t>tal </a:t>
            </a:r>
            <a:r>
              <a:rPr lang="es-ES" sz="2000" dirty="0"/>
              <a:t>‘conocimiento’ en cualquier forma en que se exprese: en la sabiduría religiosa o proverbial, en obras de arte o en pensamiento filosófico</a:t>
            </a:r>
            <a:r>
              <a:rPr lang="es-ES" sz="2000" dirty="0" smtClean="0"/>
              <a:t>”. </a:t>
            </a:r>
            <a:r>
              <a:rPr lang="es-ES" sz="2000" dirty="0"/>
              <a:t>Se trata de “entender la variedad de experiencias, ya sean de la conciencia estética, histórica, religiosa o política</a:t>
            </a:r>
            <a:r>
              <a:rPr lang="es-ES" sz="2000" dirty="0" smtClean="0"/>
              <a:t>” (</a:t>
            </a:r>
            <a:r>
              <a:rPr lang="es-ES" sz="2000" dirty="0" err="1" smtClean="0"/>
              <a:t>Gadamer</a:t>
            </a:r>
            <a:r>
              <a:rPr lang="es-ES" sz="2000" dirty="0" smtClean="0"/>
              <a:t>)</a:t>
            </a:r>
          </a:p>
          <a:p>
            <a:pPr>
              <a:spcBef>
                <a:spcPts val="1200"/>
              </a:spcBef>
            </a:pPr>
            <a:r>
              <a:rPr lang="es-ES" sz="2000" dirty="0"/>
              <a:t>“El </a:t>
            </a:r>
            <a:r>
              <a:rPr lang="es-ES" sz="2000" i="1" dirty="0" err="1" smtClean="0"/>
              <a:t>Objekt</a:t>
            </a:r>
            <a:r>
              <a:rPr lang="es-ES" sz="2000" dirty="0" smtClean="0"/>
              <a:t> </a:t>
            </a:r>
            <a:r>
              <a:rPr lang="es-ES" sz="2000" dirty="0"/>
              <a:t>o </a:t>
            </a:r>
            <a:r>
              <a:rPr lang="es-ES" sz="2000" i="1" dirty="0" err="1" smtClean="0"/>
              <a:t>Gegenstand</a:t>
            </a:r>
            <a:r>
              <a:rPr lang="es-ES" sz="2000" dirty="0" smtClean="0"/>
              <a:t> </a:t>
            </a:r>
            <a:r>
              <a:rPr lang="es-ES" sz="2000" dirty="0"/>
              <a:t>se define a través de un </a:t>
            </a:r>
            <a:r>
              <a:rPr lang="es-ES" sz="2000" dirty="0" smtClean="0"/>
              <a:t>método </a:t>
            </a:r>
            <a:r>
              <a:rPr lang="es-ES" sz="2000" dirty="0"/>
              <a:t>que prescribe cómo la realidad ha de ser convertida en objeto. De este modo, el fin de la investigación metodológica del objeto consiste esencialmente en la ruptura de la resistencia de los </a:t>
            </a:r>
            <a:r>
              <a:rPr lang="es-ES" sz="2000" dirty="0" smtClean="0"/>
              <a:t>objetos </a:t>
            </a:r>
            <a:r>
              <a:rPr lang="es-ES" sz="2000" dirty="0"/>
              <a:t>y en el dominio de sus procesos</a:t>
            </a:r>
            <a:r>
              <a:rPr lang="es-ES" sz="2000" dirty="0" smtClean="0"/>
              <a:t>” (</a:t>
            </a:r>
            <a:r>
              <a:rPr lang="es-ES" sz="2000" dirty="0" err="1" smtClean="0"/>
              <a:t>Gadamer</a:t>
            </a:r>
            <a:r>
              <a:rPr lang="es-ES" sz="2000" dirty="0" smtClean="0"/>
              <a:t>)</a:t>
            </a:r>
          </a:p>
          <a:p>
            <a:pPr>
              <a:spcBef>
                <a:spcPts val="1200"/>
              </a:spcBef>
            </a:pPr>
            <a:r>
              <a:rPr lang="es-ES" sz="2000" dirty="0" smtClean="0"/>
              <a:t>Llevamos </a:t>
            </a:r>
            <a:r>
              <a:rPr lang="es-ES" sz="2000" dirty="0"/>
              <a:t>la </a:t>
            </a:r>
            <a:r>
              <a:rPr lang="es-ES" sz="2000" dirty="0" err="1"/>
              <a:t>tecnociencia</a:t>
            </a:r>
            <a:r>
              <a:rPr lang="es-ES" sz="2000" dirty="0"/>
              <a:t> más allá de sus límites constitutivos, cuando aceptamos </a:t>
            </a:r>
            <a:r>
              <a:rPr lang="es-ES" sz="2000" dirty="0" smtClean="0"/>
              <a:t>que </a:t>
            </a:r>
            <a:r>
              <a:rPr lang="es-ES" sz="2000" dirty="0"/>
              <a:t>“nada puede ser científicamente investigado o verdaderamente entendido, a menos que se ajuste a los procedimientos del </a:t>
            </a:r>
            <a:r>
              <a:rPr lang="es-ES" sz="2000" dirty="0" smtClean="0"/>
              <a:t>método […] </a:t>
            </a:r>
            <a:r>
              <a:rPr lang="es-ES" sz="2000" dirty="0"/>
              <a:t>l</a:t>
            </a:r>
            <a:r>
              <a:rPr lang="es-ES" sz="2000" dirty="0" smtClean="0"/>
              <a:t>o </a:t>
            </a:r>
            <a:r>
              <a:rPr lang="es-ES" sz="2000" dirty="0"/>
              <a:t>que no podemos objetivar tampoco lo podemos conocer” </a:t>
            </a:r>
            <a:r>
              <a:rPr lang="es-ES" sz="2000" dirty="0" smtClean="0"/>
              <a:t>(</a:t>
            </a:r>
            <a:r>
              <a:rPr lang="es-ES" sz="2000" dirty="0" err="1" smtClean="0"/>
              <a:t>Gadamer</a:t>
            </a:r>
            <a:r>
              <a:rPr lang="es-ES" sz="2000" dirty="0" smtClean="0"/>
              <a:t>)</a:t>
            </a:r>
          </a:p>
          <a:p>
            <a:pPr>
              <a:spcBef>
                <a:spcPts val="1200"/>
              </a:spcBef>
            </a:pPr>
            <a:r>
              <a:rPr lang="es-ES" sz="2000" dirty="0"/>
              <a:t>“la aportación de la Ilustración científica alcanza un límite insuperable en el misterio de la vida y la muerte” </a:t>
            </a:r>
            <a:r>
              <a:rPr lang="es-ES" sz="2000" dirty="0" smtClean="0"/>
              <a:t>(</a:t>
            </a:r>
            <a:r>
              <a:rPr lang="es-ES" sz="2000" dirty="0" err="1" smtClean="0"/>
              <a:t>Gadamer</a:t>
            </a:r>
            <a:r>
              <a:rPr lang="es-ES" sz="2000" dirty="0" smtClean="0"/>
              <a:t>)</a:t>
            </a:r>
          </a:p>
          <a:p>
            <a:pPr>
              <a:spcBef>
                <a:spcPts val="1200"/>
              </a:spcBef>
            </a:pPr>
            <a:r>
              <a:rPr lang="es-ES" sz="2000" dirty="0" smtClean="0"/>
              <a:t>“Nos producimos a nosotros mismos en la medida en que entendemos y participamos en la evolución de la tradición” (</a:t>
            </a:r>
            <a:r>
              <a:rPr lang="es-ES" sz="2000" dirty="0" err="1" smtClean="0"/>
              <a:t>Gadamer</a:t>
            </a:r>
            <a:r>
              <a:rPr lang="es-ES" sz="2000" dirty="0" smtClean="0"/>
              <a:t>)</a:t>
            </a:r>
          </a:p>
          <a:p>
            <a:pPr>
              <a:spcBef>
                <a:spcPts val="1200"/>
              </a:spcBef>
            </a:pPr>
            <a:r>
              <a:rPr lang="es-ES" sz="2000" dirty="0" smtClean="0"/>
              <a:t>“La racionalidad de la razón práctica recibe su poder normativo no tanto de los argumentos como de lo que Aristóteles llamaba </a:t>
            </a:r>
            <a:r>
              <a:rPr lang="es-ES" sz="2000" i="1" dirty="0" err="1" smtClean="0"/>
              <a:t>ethos</a:t>
            </a:r>
            <a:r>
              <a:rPr lang="es-ES" sz="2000" dirty="0" smtClean="0"/>
              <a:t> […] No hay </a:t>
            </a:r>
            <a:r>
              <a:rPr lang="es-ES" sz="2000" i="1" dirty="0" err="1" smtClean="0"/>
              <a:t>phrónesis</a:t>
            </a:r>
            <a:r>
              <a:rPr lang="es-ES" sz="2000" dirty="0" smtClean="0"/>
              <a:t> sin </a:t>
            </a:r>
            <a:r>
              <a:rPr lang="es-ES" sz="2000" i="1" dirty="0" err="1" smtClean="0"/>
              <a:t>ethos</a:t>
            </a:r>
            <a:r>
              <a:rPr lang="es-ES" sz="2000" dirty="0" smtClean="0"/>
              <a:t> no </a:t>
            </a:r>
            <a:r>
              <a:rPr lang="es-ES" sz="2000" i="1" dirty="0" err="1" smtClean="0"/>
              <a:t>ethos</a:t>
            </a:r>
            <a:r>
              <a:rPr lang="es-ES" sz="2000" dirty="0" smtClean="0"/>
              <a:t> sin </a:t>
            </a:r>
            <a:r>
              <a:rPr lang="es-ES" sz="2000" i="1" dirty="0" err="1" smtClean="0"/>
              <a:t>phrónesis</a:t>
            </a:r>
            <a:r>
              <a:rPr lang="es-ES" sz="2000" dirty="0" smtClean="0"/>
              <a:t>” (</a:t>
            </a:r>
            <a:r>
              <a:rPr lang="es-ES" sz="2000" dirty="0" err="1" smtClean="0"/>
              <a:t>Gadamer</a:t>
            </a:r>
            <a:r>
              <a:rPr lang="es-ES" sz="2000" dirty="0" smtClean="0"/>
              <a:t>)</a:t>
            </a:r>
          </a:p>
          <a:p>
            <a:pPr>
              <a:spcBef>
                <a:spcPts val="1200"/>
              </a:spcBef>
            </a:pPr>
            <a:endParaRPr lang="es-ES" sz="2800" i="1" dirty="0">
              <a:solidFill>
                <a:schemeClr val="bg1">
                  <a:lumMod val="50000"/>
                </a:schemeClr>
              </a:solidFill>
            </a:endParaRPr>
          </a:p>
          <a:p>
            <a:endParaRPr lang="es-ES" sz="2800" i="1" dirty="0">
              <a:solidFill>
                <a:schemeClr val="bg1">
                  <a:lumMod val="50000"/>
                </a:schemeClr>
              </a:solidFill>
            </a:endParaRPr>
          </a:p>
        </p:txBody>
      </p:sp>
    </p:spTree>
    <p:extLst>
      <p:ext uri="{BB962C8B-B14F-4D97-AF65-F5344CB8AC3E}">
        <p14:creationId xmlns:p14="http://schemas.microsoft.com/office/powerpoint/2010/main" val="19198192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54638"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354" y="838158"/>
            <a:ext cx="7223335" cy="57606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CuadroTexto"/>
          <p:cNvSpPr txBox="1"/>
          <p:nvPr/>
        </p:nvSpPr>
        <p:spPr>
          <a:xfrm>
            <a:off x="3310642" y="3009726"/>
            <a:ext cx="2187971" cy="923330"/>
          </a:xfrm>
          <a:prstGeom prst="rect">
            <a:avLst/>
          </a:prstGeom>
          <a:noFill/>
          <a:ln>
            <a:solidFill>
              <a:schemeClr val="accent6"/>
            </a:solidFill>
          </a:ln>
        </p:spPr>
        <p:txBody>
          <a:bodyPr wrap="none" rtlCol="0">
            <a:spAutoFit/>
          </a:bodyPr>
          <a:lstStyle/>
          <a:p>
            <a:r>
              <a:rPr lang="es-ES" dirty="0" smtClean="0">
                <a:solidFill>
                  <a:schemeClr val="accent6"/>
                </a:solidFill>
              </a:rPr>
              <a:t>Mundo de la vida</a:t>
            </a:r>
          </a:p>
          <a:p>
            <a:r>
              <a:rPr lang="es-ES" dirty="0" err="1" smtClean="0">
                <a:solidFill>
                  <a:schemeClr val="accent6"/>
                </a:solidFill>
              </a:rPr>
              <a:t>Lifeworld</a:t>
            </a:r>
            <a:endParaRPr lang="es-ES" dirty="0" smtClean="0">
              <a:solidFill>
                <a:schemeClr val="accent6"/>
              </a:solidFill>
            </a:endParaRPr>
          </a:p>
          <a:p>
            <a:r>
              <a:rPr lang="es-ES" dirty="0" err="1" smtClean="0">
                <a:solidFill>
                  <a:schemeClr val="accent6"/>
                </a:solidFill>
              </a:rPr>
              <a:t>Lebenswelt</a:t>
            </a:r>
            <a:r>
              <a:rPr lang="es-ES" dirty="0" smtClean="0">
                <a:solidFill>
                  <a:schemeClr val="accent6"/>
                </a:solidFill>
              </a:rPr>
              <a:t> / </a:t>
            </a:r>
            <a:r>
              <a:rPr lang="es-ES" dirty="0" err="1" smtClean="0">
                <a:solidFill>
                  <a:schemeClr val="accent6"/>
                </a:solidFill>
              </a:rPr>
              <a:t>Umwelt</a:t>
            </a:r>
            <a:endParaRPr lang="es-ES" dirty="0">
              <a:solidFill>
                <a:schemeClr val="accent6"/>
              </a:solidFill>
            </a:endParaRPr>
          </a:p>
        </p:txBody>
      </p:sp>
      <p:sp>
        <p:nvSpPr>
          <p:cNvPr id="12" name="11 CuadroTexto"/>
          <p:cNvSpPr txBox="1"/>
          <p:nvPr/>
        </p:nvSpPr>
        <p:spPr>
          <a:xfrm>
            <a:off x="7591283" y="620688"/>
            <a:ext cx="869149" cy="923330"/>
          </a:xfrm>
          <a:prstGeom prst="rect">
            <a:avLst/>
          </a:prstGeom>
          <a:noFill/>
          <a:ln>
            <a:solidFill>
              <a:schemeClr val="accent6"/>
            </a:solidFill>
          </a:ln>
        </p:spPr>
        <p:txBody>
          <a:bodyPr wrap="none" rtlCol="0">
            <a:spAutoFit/>
          </a:bodyPr>
          <a:lstStyle/>
          <a:p>
            <a:r>
              <a:rPr lang="es-ES" dirty="0">
                <a:solidFill>
                  <a:schemeClr val="accent6">
                    <a:lumMod val="50000"/>
                  </a:schemeClr>
                </a:solidFill>
              </a:rPr>
              <a:t>Mundo</a:t>
            </a:r>
          </a:p>
          <a:p>
            <a:r>
              <a:rPr lang="es-ES" dirty="0" err="1" smtClean="0">
                <a:solidFill>
                  <a:schemeClr val="accent6">
                    <a:lumMod val="50000"/>
                  </a:schemeClr>
                </a:solidFill>
              </a:rPr>
              <a:t>World</a:t>
            </a:r>
            <a:endParaRPr lang="es-ES" dirty="0" smtClean="0">
              <a:solidFill>
                <a:schemeClr val="accent6">
                  <a:lumMod val="50000"/>
                </a:schemeClr>
              </a:solidFill>
            </a:endParaRPr>
          </a:p>
          <a:p>
            <a:r>
              <a:rPr lang="es-ES" dirty="0" err="1" smtClean="0">
                <a:solidFill>
                  <a:schemeClr val="accent6">
                    <a:lumMod val="50000"/>
                  </a:schemeClr>
                </a:solidFill>
              </a:rPr>
              <a:t>Welt</a:t>
            </a:r>
            <a:endParaRPr lang="es-ES" dirty="0">
              <a:solidFill>
                <a:schemeClr val="accent6">
                  <a:lumMod val="50000"/>
                </a:schemeClr>
              </a:solidFill>
            </a:endParaRPr>
          </a:p>
        </p:txBody>
      </p:sp>
      <p:sp>
        <p:nvSpPr>
          <p:cNvPr id="13" name="12 Elipse"/>
          <p:cNvSpPr/>
          <p:nvPr/>
        </p:nvSpPr>
        <p:spPr>
          <a:xfrm rot="630625">
            <a:off x="5269641" y="4667168"/>
            <a:ext cx="2035355" cy="1250984"/>
          </a:xfrm>
          <a:prstGeom prst="ellipse">
            <a:avLst/>
          </a:prstGeom>
          <a:solidFill>
            <a:schemeClr val="accent1">
              <a:lumMod val="60000"/>
              <a:lumOff val="40000"/>
            </a:schemeClr>
          </a:solidFill>
          <a:effectLst>
            <a:glow>
              <a:schemeClr val="accent1">
                <a:alpha val="40000"/>
              </a:schemeClr>
            </a:glow>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13 CuadroTexto"/>
          <p:cNvSpPr txBox="1"/>
          <p:nvPr/>
        </p:nvSpPr>
        <p:spPr>
          <a:xfrm>
            <a:off x="5940152" y="5013176"/>
            <a:ext cx="867545" cy="369332"/>
          </a:xfrm>
          <a:prstGeom prst="rect">
            <a:avLst/>
          </a:prstGeom>
          <a:noFill/>
        </p:spPr>
        <p:txBody>
          <a:bodyPr wrap="none" rtlCol="0">
            <a:spAutoFit/>
          </a:bodyPr>
          <a:lstStyle/>
          <a:p>
            <a:r>
              <a:rPr lang="en-GB" b="1" dirty="0" err="1" smtClean="0"/>
              <a:t>Ciencia</a:t>
            </a:r>
            <a:endParaRPr lang="en-GB" b="1" dirty="0"/>
          </a:p>
        </p:txBody>
      </p:sp>
      <p:sp>
        <p:nvSpPr>
          <p:cNvPr id="15" name="14 Elipse"/>
          <p:cNvSpPr/>
          <p:nvPr/>
        </p:nvSpPr>
        <p:spPr>
          <a:xfrm rot="1366830">
            <a:off x="5905143" y="3475331"/>
            <a:ext cx="1598100" cy="1206024"/>
          </a:xfrm>
          <a:prstGeom prst="ellipse">
            <a:avLst/>
          </a:prstGeom>
          <a:solidFill>
            <a:schemeClr val="accent2">
              <a:lumMod val="60000"/>
              <a:lumOff val="40000"/>
            </a:schemeClr>
          </a:solidFill>
          <a:effectLst>
            <a:glow>
              <a:schemeClr val="accent1">
                <a:alpha val="40000"/>
              </a:schemeClr>
            </a:glow>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15 Elipse"/>
          <p:cNvSpPr/>
          <p:nvPr/>
        </p:nvSpPr>
        <p:spPr>
          <a:xfrm rot="18381628">
            <a:off x="3540598" y="4469405"/>
            <a:ext cx="1988225" cy="1305012"/>
          </a:xfrm>
          <a:prstGeom prst="ellipse">
            <a:avLst/>
          </a:prstGeom>
          <a:solidFill>
            <a:schemeClr val="accent3">
              <a:lumMod val="60000"/>
              <a:lumOff val="40000"/>
            </a:schemeClr>
          </a:solidFill>
          <a:effectLst>
            <a:glow>
              <a:schemeClr val="accent1">
                <a:alpha val="40000"/>
              </a:schemeClr>
            </a:glow>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18 CuadroTexto"/>
          <p:cNvSpPr txBox="1"/>
          <p:nvPr/>
        </p:nvSpPr>
        <p:spPr>
          <a:xfrm>
            <a:off x="4355976" y="4571836"/>
            <a:ext cx="756682" cy="369332"/>
          </a:xfrm>
          <a:prstGeom prst="rect">
            <a:avLst/>
          </a:prstGeom>
          <a:noFill/>
        </p:spPr>
        <p:txBody>
          <a:bodyPr wrap="none" rtlCol="0">
            <a:spAutoFit/>
          </a:bodyPr>
          <a:lstStyle/>
          <a:p>
            <a:r>
              <a:rPr lang="en-GB" b="1" dirty="0" smtClean="0"/>
              <a:t>Moral</a:t>
            </a:r>
            <a:endParaRPr lang="en-GB" b="1" dirty="0"/>
          </a:p>
        </p:txBody>
      </p:sp>
      <p:sp>
        <p:nvSpPr>
          <p:cNvPr id="20" name="19 CuadroTexto"/>
          <p:cNvSpPr txBox="1"/>
          <p:nvPr/>
        </p:nvSpPr>
        <p:spPr>
          <a:xfrm>
            <a:off x="6516216" y="3995772"/>
            <a:ext cx="598625" cy="369332"/>
          </a:xfrm>
          <a:prstGeom prst="rect">
            <a:avLst/>
          </a:prstGeom>
          <a:noFill/>
        </p:spPr>
        <p:txBody>
          <a:bodyPr wrap="none" rtlCol="0">
            <a:spAutoFit/>
          </a:bodyPr>
          <a:lstStyle/>
          <a:p>
            <a:r>
              <a:rPr lang="en-GB" b="1" dirty="0" smtClean="0"/>
              <a:t>Arte</a:t>
            </a:r>
            <a:endParaRPr lang="en-GB" b="1" dirty="0"/>
          </a:p>
        </p:txBody>
      </p:sp>
      <p:sp>
        <p:nvSpPr>
          <p:cNvPr id="21" name="20 Elipse"/>
          <p:cNvSpPr/>
          <p:nvPr/>
        </p:nvSpPr>
        <p:spPr>
          <a:xfrm rot="1366830">
            <a:off x="3894949" y="1365106"/>
            <a:ext cx="1908306" cy="1463492"/>
          </a:xfrm>
          <a:prstGeom prst="ellipse">
            <a:avLst/>
          </a:prstGeom>
          <a:solidFill>
            <a:schemeClr val="bg1">
              <a:lumMod val="75000"/>
            </a:schemeClr>
          </a:solidFill>
          <a:effectLst>
            <a:glow>
              <a:schemeClr val="accent1">
                <a:alpha val="40000"/>
              </a:schemeClr>
            </a:glow>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21 Elipse"/>
          <p:cNvSpPr/>
          <p:nvPr/>
        </p:nvSpPr>
        <p:spPr>
          <a:xfrm rot="5019686">
            <a:off x="1845340" y="4388612"/>
            <a:ext cx="1553243" cy="1844372"/>
          </a:xfrm>
          <a:prstGeom prst="ellipse">
            <a:avLst/>
          </a:prstGeom>
          <a:solidFill>
            <a:schemeClr val="accent5">
              <a:lumMod val="60000"/>
              <a:lumOff val="40000"/>
            </a:schemeClr>
          </a:solidFill>
          <a:effectLst>
            <a:glow>
              <a:schemeClr val="accent1">
                <a:alpha val="40000"/>
              </a:schemeClr>
            </a:glow>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22 Elipse"/>
          <p:cNvSpPr/>
          <p:nvPr/>
        </p:nvSpPr>
        <p:spPr>
          <a:xfrm rot="9332714">
            <a:off x="5741785" y="2120411"/>
            <a:ext cx="1950013" cy="1177553"/>
          </a:xfrm>
          <a:prstGeom prst="ellipse">
            <a:avLst/>
          </a:prstGeom>
          <a:solidFill>
            <a:schemeClr val="accent4">
              <a:lumMod val="60000"/>
              <a:lumOff val="40000"/>
            </a:schemeClr>
          </a:solidFill>
          <a:effectLst>
            <a:glow>
              <a:schemeClr val="accent1">
                <a:alpha val="40000"/>
              </a:schemeClr>
            </a:glow>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23 Elipse"/>
          <p:cNvSpPr/>
          <p:nvPr/>
        </p:nvSpPr>
        <p:spPr>
          <a:xfrm rot="1366830">
            <a:off x="1247809" y="2534482"/>
            <a:ext cx="1816479" cy="1239251"/>
          </a:xfrm>
          <a:prstGeom prst="ellipse">
            <a:avLst/>
          </a:prstGeom>
          <a:solidFill>
            <a:schemeClr val="accent6">
              <a:lumMod val="60000"/>
              <a:lumOff val="40000"/>
            </a:schemeClr>
          </a:solidFill>
          <a:effectLst>
            <a:glow>
              <a:schemeClr val="accent1">
                <a:alpha val="40000"/>
              </a:schemeClr>
            </a:glow>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17 CuadroTexto"/>
          <p:cNvSpPr txBox="1"/>
          <p:nvPr/>
        </p:nvSpPr>
        <p:spPr>
          <a:xfrm>
            <a:off x="5940152" y="2564904"/>
            <a:ext cx="984565" cy="369332"/>
          </a:xfrm>
          <a:prstGeom prst="rect">
            <a:avLst/>
          </a:prstGeom>
          <a:noFill/>
        </p:spPr>
        <p:txBody>
          <a:bodyPr wrap="none" rtlCol="0">
            <a:spAutoFit/>
          </a:bodyPr>
          <a:lstStyle/>
          <a:p>
            <a:r>
              <a:rPr lang="en-GB" b="1" dirty="0" err="1" smtClean="0"/>
              <a:t>Filosofía</a:t>
            </a:r>
            <a:endParaRPr lang="en-GB" b="1" dirty="0"/>
          </a:p>
        </p:txBody>
      </p:sp>
      <p:sp>
        <p:nvSpPr>
          <p:cNvPr id="17" name="16 CuadroTexto"/>
          <p:cNvSpPr txBox="1"/>
          <p:nvPr/>
        </p:nvSpPr>
        <p:spPr>
          <a:xfrm>
            <a:off x="2339752" y="5165576"/>
            <a:ext cx="950709" cy="369332"/>
          </a:xfrm>
          <a:prstGeom prst="rect">
            <a:avLst/>
          </a:prstGeom>
          <a:noFill/>
        </p:spPr>
        <p:txBody>
          <a:bodyPr wrap="none" rtlCol="0">
            <a:spAutoFit/>
          </a:bodyPr>
          <a:lstStyle/>
          <a:p>
            <a:r>
              <a:rPr lang="en-GB" b="1" dirty="0" err="1" smtClean="0"/>
              <a:t>Religión</a:t>
            </a:r>
            <a:endParaRPr lang="en-GB" b="1" dirty="0"/>
          </a:p>
        </p:txBody>
      </p:sp>
      <p:sp>
        <p:nvSpPr>
          <p:cNvPr id="25" name="24 CuadroTexto"/>
          <p:cNvSpPr txBox="1"/>
          <p:nvPr/>
        </p:nvSpPr>
        <p:spPr>
          <a:xfrm>
            <a:off x="4499992" y="2060848"/>
            <a:ext cx="1107996" cy="369332"/>
          </a:xfrm>
          <a:prstGeom prst="rect">
            <a:avLst/>
          </a:prstGeom>
          <a:noFill/>
        </p:spPr>
        <p:txBody>
          <a:bodyPr wrap="none" rtlCol="0">
            <a:spAutoFit/>
          </a:bodyPr>
          <a:lstStyle/>
          <a:p>
            <a:r>
              <a:rPr lang="en-GB" b="1" i="1" dirty="0" err="1" smtClean="0"/>
              <a:t>Phrónesis</a:t>
            </a:r>
            <a:endParaRPr lang="en-GB" b="1" i="1" dirty="0"/>
          </a:p>
        </p:txBody>
      </p:sp>
      <p:sp>
        <p:nvSpPr>
          <p:cNvPr id="26" name="25 CuadroTexto"/>
          <p:cNvSpPr txBox="1"/>
          <p:nvPr/>
        </p:nvSpPr>
        <p:spPr>
          <a:xfrm>
            <a:off x="1691680" y="3068960"/>
            <a:ext cx="1262590" cy="369332"/>
          </a:xfrm>
          <a:prstGeom prst="rect">
            <a:avLst/>
          </a:prstGeom>
          <a:noFill/>
        </p:spPr>
        <p:txBody>
          <a:bodyPr wrap="none" rtlCol="0">
            <a:spAutoFit/>
          </a:bodyPr>
          <a:lstStyle/>
          <a:p>
            <a:r>
              <a:rPr lang="en-GB" b="1" dirty="0" err="1" smtClean="0"/>
              <a:t>Tradiciones</a:t>
            </a:r>
            <a:endParaRPr lang="en-GB" b="1" dirty="0"/>
          </a:p>
        </p:txBody>
      </p:sp>
      <p:sp>
        <p:nvSpPr>
          <p:cNvPr id="28" name="27 Elipse"/>
          <p:cNvSpPr/>
          <p:nvPr/>
        </p:nvSpPr>
        <p:spPr>
          <a:xfrm rot="630625">
            <a:off x="1863931" y="1251660"/>
            <a:ext cx="1866802" cy="1270780"/>
          </a:xfrm>
          <a:prstGeom prst="ellipse">
            <a:avLst/>
          </a:prstGeom>
          <a:solidFill>
            <a:schemeClr val="bg2">
              <a:lumMod val="50000"/>
            </a:schemeClr>
          </a:solidFill>
          <a:effectLst>
            <a:glow>
              <a:schemeClr val="accent1">
                <a:alpha val="40000"/>
              </a:schemeClr>
            </a:glow>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28 CuadroTexto"/>
          <p:cNvSpPr txBox="1"/>
          <p:nvPr/>
        </p:nvSpPr>
        <p:spPr>
          <a:xfrm>
            <a:off x="2123728" y="1484784"/>
            <a:ext cx="1385700" cy="830997"/>
          </a:xfrm>
          <a:prstGeom prst="rect">
            <a:avLst/>
          </a:prstGeom>
          <a:noFill/>
        </p:spPr>
        <p:txBody>
          <a:bodyPr wrap="none" rtlCol="0">
            <a:spAutoFit/>
          </a:bodyPr>
          <a:lstStyle/>
          <a:p>
            <a:r>
              <a:rPr lang="en-GB" sz="1600" b="1" dirty="0" err="1" smtClean="0"/>
              <a:t>Deporte</a:t>
            </a:r>
            <a:endParaRPr lang="en-GB" sz="1600" b="1" dirty="0" smtClean="0"/>
          </a:p>
          <a:p>
            <a:r>
              <a:rPr lang="en-GB" sz="1600" b="1" dirty="0" err="1" smtClean="0"/>
              <a:t>Comunicación</a:t>
            </a:r>
            <a:endParaRPr lang="en-GB" sz="1600" b="1" dirty="0" smtClean="0"/>
          </a:p>
          <a:p>
            <a:r>
              <a:rPr lang="en-GB" sz="1600" b="1" dirty="0" err="1" smtClean="0"/>
              <a:t>Otros</a:t>
            </a:r>
            <a:r>
              <a:rPr lang="en-GB" sz="1600" b="1" dirty="0" smtClean="0"/>
              <a:t>…</a:t>
            </a:r>
            <a:endParaRPr lang="en-GB" sz="1600" b="1" dirty="0"/>
          </a:p>
        </p:txBody>
      </p:sp>
      <p:cxnSp>
        <p:nvCxnSpPr>
          <p:cNvPr id="38" name="37 Conector curvado"/>
          <p:cNvCxnSpPr>
            <a:stCxn id="13" idx="0"/>
            <a:endCxn id="21" idx="7"/>
          </p:cNvCxnSpPr>
          <p:nvPr/>
        </p:nvCxnSpPr>
        <p:spPr>
          <a:xfrm rot="16200000" flipV="1">
            <a:off x="4638147" y="2914392"/>
            <a:ext cx="2796632" cy="729910"/>
          </a:xfrm>
          <a:prstGeom prst="curvedConnector3">
            <a:avLst>
              <a:gd name="adj1" fmla="val 126622"/>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4" name="43 Conector curvado"/>
          <p:cNvCxnSpPr/>
          <p:nvPr/>
        </p:nvCxnSpPr>
        <p:spPr>
          <a:xfrm rot="16200000" flipV="1">
            <a:off x="3484794" y="5086495"/>
            <a:ext cx="365815" cy="639675"/>
          </a:xfrm>
          <a:prstGeom prst="curvedConnector3">
            <a:avLst>
              <a:gd name="adj1" fmla="val 303525"/>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5" name="44 Conector curvado"/>
          <p:cNvCxnSpPr>
            <a:stCxn id="23" idx="6"/>
          </p:cNvCxnSpPr>
          <p:nvPr/>
        </p:nvCxnSpPr>
        <p:spPr>
          <a:xfrm rot="10800000" flipV="1">
            <a:off x="2451468" y="3112815"/>
            <a:ext cx="3377787" cy="1379206"/>
          </a:xfrm>
          <a:prstGeom prst="curvedConnector3">
            <a:avLst>
              <a:gd name="adj1" fmla="val 50000"/>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6" name="45 Conector curvado"/>
          <p:cNvCxnSpPr>
            <a:stCxn id="13" idx="1"/>
            <a:endCxn id="16" idx="6"/>
          </p:cNvCxnSpPr>
          <p:nvPr/>
        </p:nvCxnSpPr>
        <p:spPr>
          <a:xfrm rot="16200000" flipV="1">
            <a:off x="5189688" y="4255745"/>
            <a:ext cx="405175" cy="536383"/>
          </a:xfrm>
          <a:prstGeom prst="curvedConnector3">
            <a:avLst>
              <a:gd name="adj1" fmla="val 119879"/>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7" name="46 Conector curvado"/>
          <p:cNvCxnSpPr>
            <a:stCxn id="13" idx="6"/>
            <a:endCxn id="21" idx="5"/>
          </p:cNvCxnSpPr>
          <p:nvPr/>
        </p:nvCxnSpPr>
        <p:spPr>
          <a:xfrm flipH="1" flipV="1">
            <a:off x="5270814" y="2835154"/>
            <a:ext cx="2017107" cy="2643145"/>
          </a:xfrm>
          <a:prstGeom prst="curvedConnector4">
            <a:avLst>
              <a:gd name="adj1" fmla="val -11333"/>
              <a:gd name="adj2" fmla="val 65468"/>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8" name="47 Conector curvado"/>
          <p:cNvCxnSpPr>
            <a:stCxn id="13" idx="3"/>
            <a:endCxn id="24" idx="7"/>
          </p:cNvCxnSpPr>
          <p:nvPr/>
        </p:nvCxnSpPr>
        <p:spPr>
          <a:xfrm rot="5400000" flipH="1">
            <a:off x="2909740" y="3006897"/>
            <a:ext cx="2597450" cy="2581282"/>
          </a:xfrm>
          <a:prstGeom prst="curvedConnector5">
            <a:avLst>
              <a:gd name="adj1" fmla="val -8801"/>
              <a:gd name="adj2" fmla="val 51608"/>
              <a:gd name="adj3" fmla="val 108801"/>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9" name="48 Conector curvado"/>
          <p:cNvCxnSpPr>
            <a:stCxn id="15" idx="6"/>
          </p:cNvCxnSpPr>
          <p:nvPr/>
        </p:nvCxnSpPr>
        <p:spPr>
          <a:xfrm flipH="1" flipV="1">
            <a:off x="6701167" y="3271661"/>
            <a:ext cx="739746" cy="1116076"/>
          </a:xfrm>
          <a:prstGeom prst="curvedConnector4">
            <a:avLst>
              <a:gd name="adj1" fmla="val -30902"/>
              <a:gd name="adj2" fmla="val 90876"/>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0" name="49 Conector curvado"/>
          <p:cNvCxnSpPr>
            <a:stCxn id="21" idx="4"/>
            <a:endCxn id="24" idx="0"/>
          </p:cNvCxnSpPr>
          <p:nvPr/>
        </p:nvCxnSpPr>
        <p:spPr>
          <a:xfrm rot="5400000" flipH="1">
            <a:off x="3386518" y="1592267"/>
            <a:ext cx="188702" cy="2169800"/>
          </a:xfrm>
          <a:prstGeom prst="curvedConnector5">
            <a:avLst>
              <a:gd name="adj1" fmla="val -121143"/>
              <a:gd name="adj2" fmla="val 50058"/>
              <a:gd name="adj3" fmla="val 221143"/>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1" name="50 Conector curvado"/>
          <p:cNvCxnSpPr>
            <a:stCxn id="15" idx="7"/>
            <a:endCxn id="28" idx="7"/>
          </p:cNvCxnSpPr>
          <p:nvPr/>
        </p:nvCxnSpPr>
        <p:spPr>
          <a:xfrm rot="16200000" flipV="1">
            <a:off x="4290088" y="803837"/>
            <a:ext cx="2338289" cy="3862005"/>
          </a:xfrm>
          <a:prstGeom prst="curvedConnector3">
            <a:avLst>
              <a:gd name="adj1" fmla="val 77097"/>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2" name="51 Conector curvado"/>
          <p:cNvCxnSpPr/>
          <p:nvPr/>
        </p:nvCxnSpPr>
        <p:spPr>
          <a:xfrm rot="10800000">
            <a:off x="4769723" y="5534908"/>
            <a:ext cx="2066828" cy="198348"/>
          </a:xfrm>
          <a:prstGeom prst="curvedConnector3">
            <a:avLst>
              <a:gd name="adj1" fmla="val 73111"/>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3" name="52 Conector curvado"/>
          <p:cNvCxnSpPr>
            <a:stCxn id="22" idx="1"/>
            <a:endCxn id="24" idx="4"/>
          </p:cNvCxnSpPr>
          <p:nvPr/>
        </p:nvCxnSpPr>
        <p:spPr>
          <a:xfrm flipH="1" flipV="1">
            <a:off x="1916129" y="3725399"/>
            <a:ext cx="1293302" cy="967609"/>
          </a:xfrm>
          <a:prstGeom prst="curvedConnector4">
            <a:avLst>
              <a:gd name="adj1" fmla="val -17676"/>
              <a:gd name="adj2" fmla="val 63232"/>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1016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29"/>
                                        </p:tgtEl>
                                        <p:attrNameLst>
                                          <p:attrName>style.visibility</p:attrName>
                                        </p:attrNameLst>
                                      </p:cBhvr>
                                      <p:to>
                                        <p:strVal val="visible"/>
                                      </p:to>
                                    </p:set>
                                    <p:animEffect transition="in" filter="fade">
                                      <p:cBhvr>
                                        <p:cTn id="7" dur="500"/>
                                        <p:tgtEl>
                                          <p:spTgt spid="1029"/>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027"/>
                                        </p:tgtEl>
                                        <p:attrNameLst>
                                          <p:attrName>style.visibility</p:attrName>
                                        </p:attrNameLst>
                                      </p:cBhvr>
                                      <p:to>
                                        <p:strVal val="visible"/>
                                      </p:to>
                                    </p:set>
                                    <p:animEffect transition="in" filter="fade">
                                      <p:cBhvr>
                                        <p:cTn id="11" dur="500"/>
                                        <p:tgtEl>
                                          <p:spTgt spid="102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500"/>
                                        <p:tgtEl>
                                          <p:spTgt spid="14"/>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500"/>
                                        <p:tgtEl>
                                          <p:spTgt spid="20"/>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500"/>
                                        <p:tgtEl>
                                          <p:spTgt spid="23"/>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fade">
                                      <p:cBhvr>
                                        <p:cTn id="35" dur="500"/>
                                        <p:tgtEl>
                                          <p:spTgt spid="22"/>
                                        </p:tgtEl>
                                      </p:cBhvr>
                                    </p:animEffect>
                                  </p:childTnLst>
                                </p:cTn>
                              </p:par>
                            </p:childTnLst>
                          </p:cTn>
                        </p:par>
                        <p:par>
                          <p:cTn id="36" fill="hold">
                            <p:stCondLst>
                              <p:cond delay="4000"/>
                            </p:stCondLst>
                            <p:childTnLst>
                              <p:par>
                                <p:cTn id="37" presetID="10" presetClass="entr" presetSubtype="0" fill="hold" grpId="0" nodeType="afterEffect">
                                  <p:stCondLst>
                                    <p:cond delay="0"/>
                                  </p:stCondLst>
                                  <p:childTnLst>
                                    <p:set>
                                      <p:cBhvr>
                                        <p:cTn id="38" dur="1" fill="hold">
                                          <p:stCondLst>
                                            <p:cond delay="0"/>
                                          </p:stCondLst>
                                        </p:cTn>
                                        <p:tgtEl>
                                          <p:spTgt spid="18"/>
                                        </p:tgtEl>
                                        <p:attrNameLst>
                                          <p:attrName>style.visibility</p:attrName>
                                        </p:attrNameLst>
                                      </p:cBhvr>
                                      <p:to>
                                        <p:strVal val="visible"/>
                                      </p:to>
                                    </p:set>
                                    <p:animEffect transition="in" filter="fade">
                                      <p:cBhvr>
                                        <p:cTn id="39" dur="500"/>
                                        <p:tgtEl>
                                          <p:spTgt spid="18"/>
                                        </p:tgtEl>
                                      </p:cBhvr>
                                    </p:animEffect>
                                  </p:childTnLst>
                                </p:cTn>
                              </p:par>
                            </p:childTnLst>
                          </p:cTn>
                        </p:par>
                        <p:par>
                          <p:cTn id="40" fill="hold">
                            <p:stCondLst>
                              <p:cond delay="4500"/>
                            </p:stCondLst>
                            <p:childTnLst>
                              <p:par>
                                <p:cTn id="41" presetID="10" presetClass="entr" presetSubtype="0" fill="hold" grpId="0" nodeType="after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fade">
                                      <p:cBhvr>
                                        <p:cTn id="43" dur="500"/>
                                        <p:tgtEl>
                                          <p:spTgt spid="17"/>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fade">
                                      <p:cBhvr>
                                        <p:cTn id="46" dur="500"/>
                                        <p:tgtEl>
                                          <p:spTgt spid="21"/>
                                        </p:tgtEl>
                                      </p:cBhvr>
                                    </p:animEffect>
                                  </p:childTnLst>
                                </p:cTn>
                              </p:par>
                            </p:childTnLst>
                          </p:cTn>
                        </p:par>
                        <p:par>
                          <p:cTn id="47" fill="hold">
                            <p:stCondLst>
                              <p:cond delay="5000"/>
                            </p:stCondLst>
                            <p:childTnLst>
                              <p:par>
                                <p:cTn id="48" presetID="10" presetClass="entr" presetSubtype="0" fill="hold" grpId="0" nodeType="afterEffect">
                                  <p:stCondLst>
                                    <p:cond delay="0"/>
                                  </p:stCondLst>
                                  <p:childTnLst>
                                    <p:set>
                                      <p:cBhvr>
                                        <p:cTn id="49" dur="1" fill="hold">
                                          <p:stCondLst>
                                            <p:cond delay="0"/>
                                          </p:stCondLst>
                                        </p:cTn>
                                        <p:tgtEl>
                                          <p:spTgt spid="24"/>
                                        </p:tgtEl>
                                        <p:attrNameLst>
                                          <p:attrName>style.visibility</p:attrName>
                                        </p:attrNameLst>
                                      </p:cBhvr>
                                      <p:to>
                                        <p:strVal val="visible"/>
                                      </p:to>
                                    </p:set>
                                    <p:animEffect transition="in" filter="fade">
                                      <p:cBhvr>
                                        <p:cTn id="50" dur="500"/>
                                        <p:tgtEl>
                                          <p:spTgt spid="24"/>
                                        </p:tgtEl>
                                      </p:cBhvr>
                                    </p:animEffect>
                                  </p:childTnLst>
                                </p:cTn>
                              </p:par>
                            </p:childTnLst>
                          </p:cTn>
                        </p:par>
                        <p:par>
                          <p:cTn id="51" fill="hold">
                            <p:stCondLst>
                              <p:cond delay="5500"/>
                            </p:stCondLst>
                            <p:childTnLst>
                              <p:par>
                                <p:cTn id="52" presetID="10" presetClass="entr" presetSubtype="0" fill="hold" grpId="0" nodeType="afterEffect">
                                  <p:stCondLst>
                                    <p:cond delay="0"/>
                                  </p:stCondLst>
                                  <p:childTnLst>
                                    <p:set>
                                      <p:cBhvr>
                                        <p:cTn id="53" dur="1" fill="hold">
                                          <p:stCondLst>
                                            <p:cond delay="0"/>
                                          </p:stCondLst>
                                        </p:cTn>
                                        <p:tgtEl>
                                          <p:spTgt spid="29"/>
                                        </p:tgtEl>
                                        <p:attrNameLst>
                                          <p:attrName>style.visibility</p:attrName>
                                        </p:attrNameLst>
                                      </p:cBhvr>
                                      <p:to>
                                        <p:strVal val="visible"/>
                                      </p:to>
                                    </p:set>
                                    <p:animEffect transition="in" filter="fade">
                                      <p:cBhvr>
                                        <p:cTn id="54" dur="500"/>
                                        <p:tgtEl>
                                          <p:spTgt spid="29"/>
                                        </p:tgtEl>
                                      </p:cBhvr>
                                    </p:animEffect>
                                  </p:childTnLst>
                                </p:cTn>
                              </p:par>
                            </p:childTnLst>
                          </p:cTn>
                        </p:par>
                        <p:par>
                          <p:cTn id="55" fill="hold">
                            <p:stCondLst>
                              <p:cond delay="6000"/>
                            </p:stCondLst>
                            <p:childTnLst>
                              <p:par>
                                <p:cTn id="56" presetID="10" presetClass="entr" presetSubtype="0" fill="hold" grpId="0" nodeType="afterEffect">
                                  <p:stCondLst>
                                    <p:cond delay="0"/>
                                  </p:stCondLst>
                                  <p:childTnLst>
                                    <p:set>
                                      <p:cBhvr>
                                        <p:cTn id="57" dur="1" fill="hold">
                                          <p:stCondLst>
                                            <p:cond delay="0"/>
                                          </p:stCondLst>
                                        </p:cTn>
                                        <p:tgtEl>
                                          <p:spTgt spid="25"/>
                                        </p:tgtEl>
                                        <p:attrNameLst>
                                          <p:attrName>style.visibility</p:attrName>
                                        </p:attrNameLst>
                                      </p:cBhvr>
                                      <p:to>
                                        <p:strVal val="visible"/>
                                      </p:to>
                                    </p:set>
                                    <p:animEffect transition="in" filter="fade">
                                      <p:cBhvr>
                                        <p:cTn id="58" dur="500"/>
                                        <p:tgtEl>
                                          <p:spTgt spid="25"/>
                                        </p:tgtEl>
                                      </p:cBhvr>
                                    </p:animEffect>
                                  </p:childTnLst>
                                </p:cTn>
                              </p:par>
                            </p:childTnLst>
                          </p:cTn>
                        </p:par>
                        <p:par>
                          <p:cTn id="59" fill="hold">
                            <p:stCondLst>
                              <p:cond delay="6500"/>
                            </p:stCondLst>
                            <p:childTnLst>
                              <p:par>
                                <p:cTn id="60" presetID="10" presetClass="entr" presetSubtype="0" fill="hold" grpId="0" nodeType="afterEffect">
                                  <p:stCondLst>
                                    <p:cond delay="0"/>
                                  </p:stCondLst>
                                  <p:childTnLst>
                                    <p:set>
                                      <p:cBhvr>
                                        <p:cTn id="61" dur="1" fill="hold">
                                          <p:stCondLst>
                                            <p:cond delay="0"/>
                                          </p:stCondLst>
                                        </p:cTn>
                                        <p:tgtEl>
                                          <p:spTgt spid="26"/>
                                        </p:tgtEl>
                                        <p:attrNameLst>
                                          <p:attrName>style.visibility</p:attrName>
                                        </p:attrNameLst>
                                      </p:cBhvr>
                                      <p:to>
                                        <p:strVal val="visible"/>
                                      </p:to>
                                    </p:set>
                                    <p:animEffect transition="in" filter="fade">
                                      <p:cBhvr>
                                        <p:cTn id="62" dur="500"/>
                                        <p:tgtEl>
                                          <p:spTgt spid="26"/>
                                        </p:tgtEl>
                                      </p:cBhvr>
                                    </p:animEffect>
                                  </p:childTnLst>
                                </p:cTn>
                              </p:par>
                            </p:childTnLst>
                          </p:cTn>
                        </p:par>
                        <p:par>
                          <p:cTn id="63" fill="hold">
                            <p:stCondLst>
                              <p:cond delay="7000"/>
                            </p:stCondLst>
                            <p:childTnLst>
                              <p:par>
                                <p:cTn id="64" presetID="10" presetClass="entr" presetSubtype="0" fill="hold" grpId="0" nodeType="after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fade">
                                      <p:cBhvr>
                                        <p:cTn id="66" dur="500"/>
                                        <p:tgtEl>
                                          <p:spTgt spid="19"/>
                                        </p:tgtEl>
                                      </p:cBhvr>
                                    </p:animEffect>
                                  </p:childTnLst>
                                </p:cTn>
                              </p:par>
                            </p:childTnLst>
                          </p:cTn>
                        </p:par>
                        <p:par>
                          <p:cTn id="67" fill="hold">
                            <p:stCondLst>
                              <p:cond delay="7500"/>
                            </p:stCondLst>
                            <p:childTnLst>
                              <p:par>
                                <p:cTn id="68" presetID="10" presetClass="entr" presetSubtype="0" fill="hold" grpId="0" nodeType="afterEffect">
                                  <p:stCondLst>
                                    <p:cond delay="0"/>
                                  </p:stCondLst>
                                  <p:childTnLst>
                                    <p:set>
                                      <p:cBhvr>
                                        <p:cTn id="69" dur="1" fill="hold">
                                          <p:stCondLst>
                                            <p:cond delay="0"/>
                                          </p:stCondLst>
                                        </p:cTn>
                                        <p:tgtEl>
                                          <p:spTgt spid="28"/>
                                        </p:tgtEl>
                                        <p:attrNameLst>
                                          <p:attrName>style.visibility</p:attrName>
                                        </p:attrNameLst>
                                      </p:cBhvr>
                                      <p:to>
                                        <p:strVal val="visible"/>
                                      </p:to>
                                    </p:set>
                                    <p:animEffect transition="in" filter="fade">
                                      <p:cBhvr>
                                        <p:cTn id="70" dur="500"/>
                                        <p:tgtEl>
                                          <p:spTgt spid="28"/>
                                        </p:tgtEl>
                                      </p:cBhvr>
                                    </p:animEffect>
                                  </p:childTnLst>
                                </p:cTn>
                              </p:par>
                            </p:childTnLst>
                          </p:cTn>
                        </p:par>
                        <p:par>
                          <p:cTn id="71" fill="hold">
                            <p:stCondLst>
                              <p:cond delay="8000"/>
                            </p:stCondLst>
                            <p:childTnLst>
                              <p:par>
                                <p:cTn id="72" presetID="10" presetClass="entr" presetSubtype="0" fill="hold" grpId="0" nodeType="afterEffect">
                                  <p:stCondLst>
                                    <p:cond delay="0"/>
                                  </p:stCondLst>
                                  <p:childTnLst>
                                    <p:set>
                                      <p:cBhvr>
                                        <p:cTn id="73" dur="1" fill="hold">
                                          <p:stCondLst>
                                            <p:cond delay="0"/>
                                          </p:stCondLst>
                                        </p:cTn>
                                        <p:tgtEl>
                                          <p:spTgt spid="16"/>
                                        </p:tgtEl>
                                        <p:attrNameLst>
                                          <p:attrName>style.visibility</p:attrName>
                                        </p:attrNameLst>
                                      </p:cBhvr>
                                      <p:to>
                                        <p:strVal val="visible"/>
                                      </p:to>
                                    </p:set>
                                    <p:animEffect transition="in" filter="fade">
                                      <p:cBhvr>
                                        <p:cTn id="74" dur="500"/>
                                        <p:tgtEl>
                                          <p:spTgt spid="16"/>
                                        </p:tgtEl>
                                      </p:cBhvr>
                                    </p:animEffect>
                                  </p:childTnLst>
                                </p:cTn>
                              </p:par>
                            </p:childTnLst>
                          </p:cTn>
                        </p:par>
                        <p:par>
                          <p:cTn id="75" fill="hold">
                            <p:stCondLst>
                              <p:cond delay="8500"/>
                            </p:stCondLst>
                            <p:childTnLst>
                              <p:par>
                                <p:cTn id="76" presetID="10" presetClass="entr" presetSubtype="0" fill="hold" nodeType="afterEffect">
                                  <p:stCondLst>
                                    <p:cond delay="0"/>
                                  </p:stCondLst>
                                  <p:childTnLst>
                                    <p:set>
                                      <p:cBhvr>
                                        <p:cTn id="77" dur="1" fill="hold">
                                          <p:stCondLst>
                                            <p:cond delay="0"/>
                                          </p:stCondLst>
                                        </p:cTn>
                                        <p:tgtEl>
                                          <p:spTgt spid="38"/>
                                        </p:tgtEl>
                                        <p:attrNameLst>
                                          <p:attrName>style.visibility</p:attrName>
                                        </p:attrNameLst>
                                      </p:cBhvr>
                                      <p:to>
                                        <p:strVal val="visible"/>
                                      </p:to>
                                    </p:set>
                                    <p:animEffect transition="in" filter="fade">
                                      <p:cBhvr>
                                        <p:cTn id="78" dur="500"/>
                                        <p:tgtEl>
                                          <p:spTgt spid="38"/>
                                        </p:tgtEl>
                                      </p:cBhvr>
                                    </p:animEffect>
                                  </p:childTnLst>
                                </p:cTn>
                              </p:par>
                            </p:childTnLst>
                          </p:cTn>
                        </p:par>
                        <p:par>
                          <p:cTn id="79" fill="hold">
                            <p:stCondLst>
                              <p:cond delay="9000"/>
                            </p:stCondLst>
                            <p:childTnLst>
                              <p:par>
                                <p:cTn id="80" presetID="10" presetClass="entr" presetSubtype="0" fill="hold" nodeType="afterEffect">
                                  <p:stCondLst>
                                    <p:cond delay="0"/>
                                  </p:stCondLst>
                                  <p:childTnLst>
                                    <p:set>
                                      <p:cBhvr>
                                        <p:cTn id="81" dur="1" fill="hold">
                                          <p:stCondLst>
                                            <p:cond delay="0"/>
                                          </p:stCondLst>
                                        </p:cTn>
                                        <p:tgtEl>
                                          <p:spTgt spid="51"/>
                                        </p:tgtEl>
                                        <p:attrNameLst>
                                          <p:attrName>style.visibility</p:attrName>
                                        </p:attrNameLst>
                                      </p:cBhvr>
                                      <p:to>
                                        <p:strVal val="visible"/>
                                      </p:to>
                                    </p:set>
                                    <p:animEffect transition="in" filter="fade">
                                      <p:cBhvr>
                                        <p:cTn id="82" dur="500"/>
                                        <p:tgtEl>
                                          <p:spTgt spid="51"/>
                                        </p:tgtEl>
                                      </p:cBhvr>
                                    </p:animEffect>
                                  </p:childTnLst>
                                </p:cTn>
                              </p:par>
                            </p:childTnLst>
                          </p:cTn>
                        </p:par>
                        <p:par>
                          <p:cTn id="83" fill="hold">
                            <p:stCondLst>
                              <p:cond delay="9500"/>
                            </p:stCondLst>
                            <p:childTnLst>
                              <p:par>
                                <p:cTn id="84" presetID="10" presetClass="entr" presetSubtype="0" fill="hold" nodeType="afterEffect">
                                  <p:stCondLst>
                                    <p:cond delay="0"/>
                                  </p:stCondLst>
                                  <p:childTnLst>
                                    <p:set>
                                      <p:cBhvr>
                                        <p:cTn id="85" dur="1" fill="hold">
                                          <p:stCondLst>
                                            <p:cond delay="0"/>
                                          </p:stCondLst>
                                        </p:cTn>
                                        <p:tgtEl>
                                          <p:spTgt spid="49"/>
                                        </p:tgtEl>
                                        <p:attrNameLst>
                                          <p:attrName>style.visibility</p:attrName>
                                        </p:attrNameLst>
                                      </p:cBhvr>
                                      <p:to>
                                        <p:strVal val="visible"/>
                                      </p:to>
                                    </p:set>
                                    <p:animEffect transition="in" filter="fade">
                                      <p:cBhvr>
                                        <p:cTn id="86" dur="500"/>
                                        <p:tgtEl>
                                          <p:spTgt spid="49"/>
                                        </p:tgtEl>
                                      </p:cBhvr>
                                    </p:animEffect>
                                  </p:childTnLst>
                                </p:cTn>
                              </p:par>
                            </p:childTnLst>
                          </p:cTn>
                        </p:par>
                        <p:par>
                          <p:cTn id="87" fill="hold">
                            <p:stCondLst>
                              <p:cond delay="10000"/>
                            </p:stCondLst>
                            <p:childTnLst>
                              <p:par>
                                <p:cTn id="88" presetID="10" presetClass="entr" presetSubtype="0" fill="hold" nodeType="afterEffect">
                                  <p:stCondLst>
                                    <p:cond delay="0"/>
                                  </p:stCondLst>
                                  <p:childTnLst>
                                    <p:set>
                                      <p:cBhvr>
                                        <p:cTn id="89" dur="1" fill="hold">
                                          <p:stCondLst>
                                            <p:cond delay="0"/>
                                          </p:stCondLst>
                                        </p:cTn>
                                        <p:tgtEl>
                                          <p:spTgt spid="47"/>
                                        </p:tgtEl>
                                        <p:attrNameLst>
                                          <p:attrName>style.visibility</p:attrName>
                                        </p:attrNameLst>
                                      </p:cBhvr>
                                      <p:to>
                                        <p:strVal val="visible"/>
                                      </p:to>
                                    </p:set>
                                    <p:animEffect transition="in" filter="fade">
                                      <p:cBhvr>
                                        <p:cTn id="90" dur="500"/>
                                        <p:tgtEl>
                                          <p:spTgt spid="47"/>
                                        </p:tgtEl>
                                      </p:cBhvr>
                                    </p:animEffect>
                                  </p:childTnLst>
                                </p:cTn>
                              </p:par>
                              <p:par>
                                <p:cTn id="91" presetID="10" presetClass="entr" presetSubtype="0" fill="hold" nodeType="withEffect">
                                  <p:stCondLst>
                                    <p:cond delay="0"/>
                                  </p:stCondLst>
                                  <p:childTnLst>
                                    <p:set>
                                      <p:cBhvr>
                                        <p:cTn id="92" dur="1" fill="hold">
                                          <p:stCondLst>
                                            <p:cond delay="0"/>
                                          </p:stCondLst>
                                        </p:cTn>
                                        <p:tgtEl>
                                          <p:spTgt spid="46"/>
                                        </p:tgtEl>
                                        <p:attrNameLst>
                                          <p:attrName>style.visibility</p:attrName>
                                        </p:attrNameLst>
                                      </p:cBhvr>
                                      <p:to>
                                        <p:strVal val="visible"/>
                                      </p:to>
                                    </p:set>
                                    <p:animEffect transition="in" filter="fade">
                                      <p:cBhvr>
                                        <p:cTn id="93" dur="500"/>
                                        <p:tgtEl>
                                          <p:spTgt spid="46"/>
                                        </p:tgtEl>
                                      </p:cBhvr>
                                    </p:animEffect>
                                  </p:childTnLst>
                                </p:cTn>
                              </p:par>
                            </p:childTnLst>
                          </p:cTn>
                        </p:par>
                        <p:par>
                          <p:cTn id="94" fill="hold">
                            <p:stCondLst>
                              <p:cond delay="10500"/>
                            </p:stCondLst>
                            <p:childTnLst>
                              <p:par>
                                <p:cTn id="95" presetID="10" presetClass="entr" presetSubtype="0" fill="hold" nodeType="afterEffect">
                                  <p:stCondLst>
                                    <p:cond delay="0"/>
                                  </p:stCondLst>
                                  <p:childTnLst>
                                    <p:set>
                                      <p:cBhvr>
                                        <p:cTn id="96" dur="1" fill="hold">
                                          <p:stCondLst>
                                            <p:cond delay="0"/>
                                          </p:stCondLst>
                                        </p:cTn>
                                        <p:tgtEl>
                                          <p:spTgt spid="52"/>
                                        </p:tgtEl>
                                        <p:attrNameLst>
                                          <p:attrName>style.visibility</p:attrName>
                                        </p:attrNameLst>
                                      </p:cBhvr>
                                      <p:to>
                                        <p:strVal val="visible"/>
                                      </p:to>
                                    </p:set>
                                    <p:animEffect transition="in" filter="fade">
                                      <p:cBhvr>
                                        <p:cTn id="97" dur="500"/>
                                        <p:tgtEl>
                                          <p:spTgt spid="52"/>
                                        </p:tgtEl>
                                      </p:cBhvr>
                                    </p:animEffect>
                                  </p:childTnLst>
                                </p:cTn>
                              </p:par>
                            </p:childTnLst>
                          </p:cTn>
                        </p:par>
                        <p:par>
                          <p:cTn id="98" fill="hold">
                            <p:stCondLst>
                              <p:cond delay="11000"/>
                            </p:stCondLst>
                            <p:childTnLst>
                              <p:par>
                                <p:cTn id="99" presetID="10" presetClass="entr" presetSubtype="0" fill="hold" nodeType="afterEffect">
                                  <p:stCondLst>
                                    <p:cond delay="0"/>
                                  </p:stCondLst>
                                  <p:childTnLst>
                                    <p:set>
                                      <p:cBhvr>
                                        <p:cTn id="100" dur="1" fill="hold">
                                          <p:stCondLst>
                                            <p:cond delay="0"/>
                                          </p:stCondLst>
                                        </p:cTn>
                                        <p:tgtEl>
                                          <p:spTgt spid="50"/>
                                        </p:tgtEl>
                                        <p:attrNameLst>
                                          <p:attrName>style.visibility</p:attrName>
                                        </p:attrNameLst>
                                      </p:cBhvr>
                                      <p:to>
                                        <p:strVal val="visible"/>
                                      </p:to>
                                    </p:set>
                                    <p:animEffect transition="in" filter="fade">
                                      <p:cBhvr>
                                        <p:cTn id="101" dur="500"/>
                                        <p:tgtEl>
                                          <p:spTgt spid="50"/>
                                        </p:tgtEl>
                                      </p:cBhvr>
                                    </p:animEffect>
                                  </p:childTnLst>
                                </p:cTn>
                              </p:par>
                            </p:childTnLst>
                          </p:cTn>
                        </p:par>
                        <p:par>
                          <p:cTn id="102" fill="hold">
                            <p:stCondLst>
                              <p:cond delay="11500"/>
                            </p:stCondLst>
                            <p:childTnLst>
                              <p:par>
                                <p:cTn id="103" presetID="10" presetClass="entr" presetSubtype="0" fill="hold" nodeType="afterEffect">
                                  <p:stCondLst>
                                    <p:cond delay="0"/>
                                  </p:stCondLst>
                                  <p:childTnLst>
                                    <p:set>
                                      <p:cBhvr>
                                        <p:cTn id="104" dur="1" fill="hold">
                                          <p:stCondLst>
                                            <p:cond delay="0"/>
                                          </p:stCondLst>
                                        </p:cTn>
                                        <p:tgtEl>
                                          <p:spTgt spid="44"/>
                                        </p:tgtEl>
                                        <p:attrNameLst>
                                          <p:attrName>style.visibility</p:attrName>
                                        </p:attrNameLst>
                                      </p:cBhvr>
                                      <p:to>
                                        <p:strVal val="visible"/>
                                      </p:to>
                                    </p:set>
                                    <p:animEffect transition="in" filter="fade">
                                      <p:cBhvr>
                                        <p:cTn id="105" dur="1000"/>
                                        <p:tgtEl>
                                          <p:spTgt spid="44"/>
                                        </p:tgtEl>
                                      </p:cBhvr>
                                    </p:animEffect>
                                  </p:childTnLst>
                                </p:cTn>
                              </p:par>
                            </p:childTnLst>
                          </p:cTn>
                        </p:par>
                        <p:par>
                          <p:cTn id="106" fill="hold">
                            <p:stCondLst>
                              <p:cond delay="12500"/>
                            </p:stCondLst>
                            <p:childTnLst>
                              <p:par>
                                <p:cTn id="107" presetID="10" presetClass="entr" presetSubtype="0" fill="hold" nodeType="afterEffect">
                                  <p:stCondLst>
                                    <p:cond delay="0"/>
                                  </p:stCondLst>
                                  <p:childTnLst>
                                    <p:set>
                                      <p:cBhvr>
                                        <p:cTn id="108" dur="1" fill="hold">
                                          <p:stCondLst>
                                            <p:cond delay="0"/>
                                          </p:stCondLst>
                                        </p:cTn>
                                        <p:tgtEl>
                                          <p:spTgt spid="53"/>
                                        </p:tgtEl>
                                        <p:attrNameLst>
                                          <p:attrName>style.visibility</p:attrName>
                                        </p:attrNameLst>
                                      </p:cBhvr>
                                      <p:to>
                                        <p:strVal val="visible"/>
                                      </p:to>
                                    </p:set>
                                    <p:animEffect transition="in" filter="fade">
                                      <p:cBhvr>
                                        <p:cTn id="109" dur="500"/>
                                        <p:tgtEl>
                                          <p:spTgt spid="53"/>
                                        </p:tgtEl>
                                      </p:cBhvr>
                                    </p:animEffect>
                                  </p:childTnLst>
                                </p:cTn>
                              </p:par>
                            </p:childTnLst>
                          </p:cTn>
                        </p:par>
                        <p:par>
                          <p:cTn id="110" fill="hold">
                            <p:stCondLst>
                              <p:cond delay="13000"/>
                            </p:stCondLst>
                            <p:childTnLst>
                              <p:par>
                                <p:cTn id="111" presetID="10" presetClass="entr" presetSubtype="0" fill="hold" nodeType="afterEffect">
                                  <p:stCondLst>
                                    <p:cond delay="0"/>
                                  </p:stCondLst>
                                  <p:childTnLst>
                                    <p:set>
                                      <p:cBhvr>
                                        <p:cTn id="112" dur="1" fill="hold">
                                          <p:stCondLst>
                                            <p:cond delay="0"/>
                                          </p:stCondLst>
                                        </p:cTn>
                                        <p:tgtEl>
                                          <p:spTgt spid="48"/>
                                        </p:tgtEl>
                                        <p:attrNameLst>
                                          <p:attrName>style.visibility</p:attrName>
                                        </p:attrNameLst>
                                      </p:cBhvr>
                                      <p:to>
                                        <p:strVal val="visible"/>
                                      </p:to>
                                    </p:set>
                                    <p:animEffect transition="in" filter="fade">
                                      <p:cBhvr>
                                        <p:cTn id="113" dur="500"/>
                                        <p:tgtEl>
                                          <p:spTgt spid="48"/>
                                        </p:tgtEl>
                                      </p:cBhvr>
                                    </p:animEffect>
                                  </p:childTnLst>
                                </p:cTn>
                              </p:par>
                            </p:childTnLst>
                          </p:cTn>
                        </p:par>
                        <p:par>
                          <p:cTn id="114" fill="hold">
                            <p:stCondLst>
                              <p:cond delay="13500"/>
                            </p:stCondLst>
                            <p:childTnLst>
                              <p:par>
                                <p:cTn id="115" presetID="10" presetClass="entr" presetSubtype="0" fill="hold" nodeType="afterEffect">
                                  <p:stCondLst>
                                    <p:cond delay="0"/>
                                  </p:stCondLst>
                                  <p:childTnLst>
                                    <p:set>
                                      <p:cBhvr>
                                        <p:cTn id="116" dur="1" fill="hold">
                                          <p:stCondLst>
                                            <p:cond delay="0"/>
                                          </p:stCondLst>
                                        </p:cTn>
                                        <p:tgtEl>
                                          <p:spTgt spid="45"/>
                                        </p:tgtEl>
                                        <p:attrNameLst>
                                          <p:attrName>style.visibility</p:attrName>
                                        </p:attrNameLst>
                                      </p:cBhvr>
                                      <p:to>
                                        <p:strVal val="visible"/>
                                      </p:to>
                                    </p:set>
                                    <p:animEffect transition="in" filter="fade">
                                      <p:cBhvr>
                                        <p:cTn id="117"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p:bldP spid="15" grpId="0" animBg="1"/>
      <p:bldP spid="16" grpId="0" animBg="1"/>
      <p:bldP spid="19" grpId="0"/>
      <p:bldP spid="20" grpId="0"/>
      <p:bldP spid="21" grpId="0" animBg="1"/>
      <p:bldP spid="22" grpId="0" animBg="1"/>
      <p:bldP spid="23" grpId="0" animBg="1"/>
      <p:bldP spid="24" grpId="0" animBg="1"/>
      <p:bldP spid="18" grpId="0"/>
      <p:bldP spid="17" grpId="0"/>
      <p:bldP spid="25" grpId="0"/>
      <p:bldP spid="26" grpId="0"/>
      <p:bldP spid="28" grpId="0" animBg="1"/>
      <p:bldP spid="29"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602</TotalTime>
  <Words>980</Words>
  <Application>Microsoft Office PowerPoint</Application>
  <PresentationFormat>Presentación en pantalla (4:3)</PresentationFormat>
  <Paragraphs>131</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Tema de Office</vt:lpstr>
      <vt:lpstr>Las relaciones fe-razón en la filosofía de la ciencia contemporánea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67</cp:revision>
  <dcterms:created xsi:type="dcterms:W3CDTF">2012-09-29T16:33:44Z</dcterms:created>
  <dcterms:modified xsi:type="dcterms:W3CDTF">2016-02-17T11:50:18Z</dcterms:modified>
</cp:coreProperties>
</file>